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32"/>
  </p:notesMasterIdLst>
  <p:sldIdLst>
    <p:sldId id="256" r:id="rId2"/>
    <p:sldId id="263" r:id="rId3"/>
    <p:sldId id="257" r:id="rId4"/>
    <p:sldId id="258" r:id="rId5"/>
    <p:sldId id="260" r:id="rId6"/>
    <p:sldId id="262" r:id="rId7"/>
    <p:sldId id="261" r:id="rId8"/>
    <p:sldId id="268" r:id="rId9"/>
    <p:sldId id="269" r:id="rId10"/>
    <p:sldId id="288" r:id="rId11"/>
    <p:sldId id="265" r:id="rId12"/>
    <p:sldId id="267" r:id="rId13"/>
    <p:sldId id="272" r:id="rId14"/>
    <p:sldId id="290" r:id="rId15"/>
    <p:sldId id="270" r:id="rId16"/>
    <p:sldId id="291" r:id="rId17"/>
    <p:sldId id="271" r:id="rId18"/>
    <p:sldId id="292" r:id="rId19"/>
    <p:sldId id="294" r:id="rId20"/>
    <p:sldId id="273" r:id="rId21"/>
    <p:sldId id="274" r:id="rId22"/>
    <p:sldId id="276" r:id="rId23"/>
    <p:sldId id="277" r:id="rId24"/>
    <p:sldId id="284" r:id="rId25"/>
    <p:sldId id="286" r:id="rId26"/>
    <p:sldId id="278" r:id="rId27"/>
    <p:sldId id="280" r:id="rId28"/>
    <p:sldId id="275" r:id="rId29"/>
    <p:sldId id="285" r:id="rId30"/>
    <p:sldId id="264"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2934" y="-10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F1A0CE-0026-4A91-B6A9-B156F85534D6}" type="datetimeFigureOut">
              <a:rPr lang="zh-CN" altLang="en-US" smtClean="0"/>
              <a:pPr/>
              <a:t>2019/4/19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3D8D12-A935-402A-9BC9-2CE5996FF586}" type="slidenum">
              <a:rPr lang="zh-CN" altLang="en-US" smtClean="0"/>
              <a:pPr/>
              <a:t>‹#›</a:t>
            </a:fld>
            <a:endParaRPr lang="zh-CN" altLang="en-US"/>
          </a:p>
        </p:txBody>
      </p:sp>
    </p:spTree>
    <p:extLst>
      <p:ext uri="{BB962C8B-B14F-4D97-AF65-F5344CB8AC3E}">
        <p14:creationId xmlns:p14="http://schemas.microsoft.com/office/powerpoint/2010/main" val="3052574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EA3D8D12-A935-402A-9BC9-2CE5996FF586}" type="slidenum">
              <a:rPr lang="zh-CN" altLang="en-US" smtClean="0"/>
              <a:pPr/>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9E0F1B1-501E-478F-9715-B99483E419FB}" type="datetimeFigureOut">
              <a:rPr lang="zh-CN" altLang="en-US" smtClean="0"/>
              <a:pPr/>
              <a:t>2019/4/19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AE4FD4-ED39-48B9-9570-084F24FA98E7}"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E0F1B1-501E-478F-9715-B99483E419FB}" type="datetimeFigureOut">
              <a:rPr lang="zh-CN" altLang="en-US" smtClean="0"/>
              <a:pPr/>
              <a:t>2019/4/19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AE4FD4-ED39-48B9-9570-084F24FA98E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image.baidu.com/search/detail?ct=503316480&amp;z=0&amp;tn=baiduimagedetail&amp;ipn=d&amp;word=%E5%BC%80%E9%99%A4%E5%9B%BE%E7%89%87&amp;step_word=&amp;ie=utf-8&amp;in=&amp;cl=2&amp;lm=-1&amp;st=-1&amp;hd=&amp;latest=&amp;copyright=&amp;cs=2055467087,4083474471&amp;os=1694917800,2784356222&amp;simid=0,0&amp;pn=14&amp;rn=1&amp;di=80792387390&amp;ln=1616&amp;fr=&amp;fmq=1555400899557_R&amp;ic=&amp;s=undefined&amp;se=&amp;sme=&amp;tab=0&amp;width=&amp;height=&amp;face=undefined&amp;is=0,0&amp;istype=2&amp;ist=&amp;jit=&amp;bdtype=0&amp;spn=0&amp;pi=0&amp;gsm=0&amp;objurl=http://edu.youth.cn/jyzx/jyxw/201712/W020171206379700079526.jpg&amp;rpstart=0&amp;rpnum=0&amp;adpicid=0&amp;force=undefined"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image.baidu.com/search/detail?ct=503316480&amp;z=0&amp;tn=baiduimagedetail&amp;ipn=d&amp;word=%E5%BC%80%E9%99%A4%E5%9B%BE%E7%89%87&amp;step_word=&amp;ie=utf-8&amp;in=&amp;cl=2&amp;lm=-1&amp;st=-1&amp;hd=&amp;latest=&amp;copyright=&amp;cs=2055467087,4083474471&amp;os=1694917800,2784356222&amp;simid=0,0&amp;pn=14&amp;rn=1&amp;di=80792387390&amp;ln=1616&amp;fr=&amp;fmq=1555400899557_R&amp;ic=&amp;s=undefined&amp;se=&amp;sme=&amp;tab=0&amp;width=&amp;height=&amp;face=undefined&amp;is=0,0&amp;istype=2&amp;ist=&amp;jit=&amp;bdtype=0&amp;spn=0&amp;pi=0&amp;gsm=0&amp;objurl=http://edu.youth.cn/jyzx/jyxw/201712/W020171206379700079526.jpg&amp;rpstart=0&amp;rpnum=0&amp;adpicid=0&amp;force=undefined"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image.baidu.com/search/detail?ct=503316480&amp;z=0&amp;tn=baiduimagedetail&amp;ipn=d&amp;word=%E6%94%BF%E5%8A%A1%E5%A4%84%E5%88%86%E5%9B%BE%E7%89%87&amp;step_word=&amp;ie=utf-8&amp;in=&amp;cl=2&amp;lm=-1&amp;st=-1&amp;hd=&amp;latest=&amp;copyright=&amp;cs=3890764012,1333581544&amp;os=1019940603,1431066475&amp;simid=0,0&amp;pn=0&amp;rn=1&amp;di=188638948190&amp;ln=1897&amp;fr=&amp;fmq=1555401225087_R&amp;ic=&amp;s=undefined&amp;se=&amp;sme=&amp;tab=0&amp;width=&amp;height=&amp;face=undefined&amp;is=0,0&amp;istype=2&amp;ist=&amp;jit=&amp;bdtype=0&amp;spn=0&amp;pi=0&amp;gsm=0&amp;objurl=http://5b0988e595225.cdn.sohucs.com/images/20180530/f452cc15f7df404ba1367e47216475dc.jpeg&amp;rpstart=0&amp;rpnum=0&amp;adpicid=0&amp;force=undefined"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image.baidu.com/search/detail?ct=503316480&amp;z=0&amp;tn=baiduimagedetail&amp;ipn=d&amp;word=%E8%B4%AA%E6%B1%A1&amp;step_word=&amp;ie=utf-8&amp;in=&amp;cl=2&amp;lm=-1&amp;st=-1&amp;hd=&amp;latest=&amp;copyright=&amp;cs=2077422666,2787871607&amp;os=3826113586,448092586&amp;simid=0,0&amp;pn=8&amp;rn=1&amp;di=29838597690&amp;ln=1689&amp;fr=&amp;fmq=1555399973843_R&amp;ic=&amp;s=undefined&amp;se=&amp;sme=&amp;tab=0&amp;width=&amp;height=&amp;face=undefined&amp;is=0,0&amp;istype=2&amp;ist=&amp;jit=&amp;bdtype=0&amp;spn=0&amp;pi=0&amp;gsm=0&amp;objurl=http://img.zcool.cn/community/01e9bf5b2b949aa80121bbec351527.jpg@2o.jpg&amp;rpstart=0&amp;rpnum=0&amp;adpicid=0&amp;force=undefine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https://timgsa.baidu.com/timg?image&amp;quality=80&amp;size=b9999_10000&amp;sec=1555338832908&amp;di=7e553f27e4595a5716d97a6949cc6160&amp;imgtype=0&amp;src=http%3A%2F%2Fpic.51yuansu.com%2Fpic3%2Fcover%2F02%2F11%2F23%2F599f13c3ce8a7_610.jpg"/>
          <p:cNvPicPr>
            <a:picLocks noChangeAspect="1" noChangeArrowheads="1"/>
          </p:cNvPicPr>
          <p:nvPr/>
        </p:nvPicPr>
        <p:blipFill>
          <a:blip r:embed="rId2"/>
          <a:srcRect/>
          <a:stretch>
            <a:fillRect/>
          </a:stretch>
        </p:blipFill>
        <p:spPr bwMode="auto">
          <a:xfrm>
            <a:off x="4500562" y="2643182"/>
            <a:ext cx="4643438" cy="4214818"/>
          </a:xfrm>
          <a:prstGeom prst="rect">
            <a:avLst/>
          </a:prstGeom>
          <a:ln>
            <a:noFill/>
          </a:ln>
          <a:effectLst>
            <a:outerShdw blurRad="292100" dist="139700" dir="2700000" algn="tl" rotWithShape="0">
              <a:srgbClr val="333333">
                <a:alpha val="65000"/>
              </a:srgbClr>
            </a:outerShdw>
          </a:effectLst>
        </p:spPr>
      </p:pic>
      <p:pic>
        <p:nvPicPr>
          <p:cNvPr id="17410" name="Picture 2" descr="https://timgsa.baidu.com/timg?image&amp;quality=80&amp;size=b9999_10000&amp;sec=1555338664743&amp;di=a66df97bdbee7959a6a34ccf66ac6c21&amp;imgtype=0&amp;src=http%3A%2F%2Fku.90sjimg.com%2Felement_origin_min_pic%2F16%2F06%2F30%2F1257749f719d4a9.jpg"/>
          <p:cNvPicPr>
            <a:picLocks noChangeAspect="1" noChangeArrowheads="1"/>
          </p:cNvPicPr>
          <p:nvPr/>
        </p:nvPicPr>
        <p:blipFill>
          <a:blip r:embed="rId3"/>
          <a:srcRect/>
          <a:stretch>
            <a:fillRect/>
          </a:stretch>
        </p:blipFill>
        <p:spPr bwMode="auto">
          <a:xfrm>
            <a:off x="0" y="2643182"/>
            <a:ext cx="4429124" cy="4214818"/>
          </a:xfrm>
          <a:prstGeom prst="rect">
            <a:avLst/>
          </a:prstGeom>
          <a:ln>
            <a:noFill/>
          </a:ln>
          <a:effectLst>
            <a:outerShdw blurRad="292100" dist="139700" dir="2700000" algn="tl" rotWithShape="0">
              <a:srgbClr val="333333">
                <a:alpha val="65000"/>
              </a:srgbClr>
            </a:outerShdw>
          </a:effectLst>
        </p:spPr>
      </p:pic>
      <p:sp>
        <p:nvSpPr>
          <p:cNvPr id="2" name="标题 1"/>
          <p:cNvSpPr>
            <a:spLocks noGrp="1"/>
          </p:cNvSpPr>
          <p:nvPr>
            <p:ph type="ctrTitle"/>
          </p:nvPr>
        </p:nvSpPr>
        <p:spPr>
          <a:xfrm>
            <a:off x="714348" y="1000108"/>
            <a:ext cx="7772400" cy="1470025"/>
          </a:xfrm>
        </p:spPr>
        <p:txBody>
          <a:bodyPr/>
          <a:lstStyle/>
          <a:p>
            <a:r>
              <a:rPr lang="zh-CN" altLang="en-US" b="1" dirty="0" smtClean="0"/>
              <a:t>法制廉政讲堂</a:t>
            </a:r>
            <a:endParaRPr lang="zh-CN" alt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a:spLocks noGrp="1"/>
          </p:cNvSpPr>
          <p:nvPr>
            <p:ph idx="1"/>
          </p:nvPr>
        </p:nvSpPr>
        <p:spPr>
          <a:xfrm>
            <a:off x="428596" y="2357430"/>
            <a:ext cx="8229600" cy="4500570"/>
          </a:xfrm>
        </p:spPr>
        <p:txBody>
          <a:bodyPr>
            <a:normAutofit fontScale="85000" lnSpcReduction="10000"/>
          </a:bodyPr>
          <a:lstStyle/>
          <a:p>
            <a:pPr marL="0">
              <a:lnSpc>
                <a:spcPts val="3400"/>
              </a:lnSpc>
              <a:spcBef>
                <a:spcPts val="600"/>
              </a:spcBef>
              <a:buNone/>
            </a:pPr>
            <a:r>
              <a:rPr lang="zh-CN" altLang="en-US" sz="2800" b="1" dirty="0" smtClean="0"/>
              <a:t>第二百七十一条       职务侵占罪</a:t>
            </a:r>
          </a:p>
          <a:p>
            <a:pPr marL="0">
              <a:lnSpc>
                <a:spcPts val="3400"/>
              </a:lnSpc>
              <a:spcBef>
                <a:spcPts val="600"/>
              </a:spcBef>
              <a:buNone/>
            </a:pPr>
            <a:r>
              <a:rPr lang="zh-CN" altLang="en-US" sz="2800" dirty="0" smtClean="0"/>
              <a:t>        公司、企业或者其他单位的人员，利用职务上的便利，将本单位财物非法占为己有，数额较大的，处五年以下有期徒刑或者拘役；数额巨大的，处五年以上有期徒刑，可以并处没收财产。</a:t>
            </a:r>
            <a:endParaRPr lang="en-US" altLang="zh-CN" sz="2800" dirty="0" smtClean="0"/>
          </a:p>
          <a:p>
            <a:pPr marL="0">
              <a:lnSpc>
                <a:spcPts val="3400"/>
              </a:lnSpc>
              <a:spcBef>
                <a:spcPts val="600"/>
              </a:spcBef>
              <a:buNone/>
            </a:pPr>
            <a:r>
              <a:rPr lang="en-US" altLang="zh-CN" sz="2800" dirty="0" smtClean="0"/>
              <a:t>        </a:t>
            </a:r>
            <a:r>
              <a:rPr lang="zh-CN" altLang="en-US" sz="2800" dirty="0" smtClean="0"/>
              <a:t> 国有公司、企业或者其他国有单位中从事公务的人员和国有公司、企业或者其他国有单位委派到非国有公司、企业以及其他单位从事公务的人员有前款行为的，依照本法第三百八十二条、第三百八十三条的规定定罪处罚。</a:t>
            </a:r>
            <a:endParaRPr lang="zh-CN" altLang="en-US" sz="2800" dirty="0"/>
          </a:p>
        </p:txBody>
      </p:sp>
      <p:pic>
        <p:nvPicPr>
          <p:cNvPr id="21508" name="Picture 4" descr="C:\Users\lenovo\Downloads\0ada175948b4735c633f3fd7009fe0ea.jpeg"/>
          <p:cNvPicPr>
            <a:picLocks noChangeAspect="1" noChangeArrowheads="1"/>
          </p:cNvPicPr>
          <p:nvPr/>
        </p:nvPicPr>
        <p:blipFill>
          <a:blip r:embed="rId2"/>
          <a:srcRect/>
          <a:stretch>
            <a:fillRect/>
          </a:stretch>
        </p:blipFill>
        <p:spPr bwMode="auto">
          <a:xfrm>
            <a:off x="0" y="0"/>
            <a:ext cx="9144000" cy="235743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形标注 3"/>
          <p:cNvSpPr/>
          <p:nvPr/>
        </p:nvSpPr>
        <p:spPr>
          <a:xfrm>
            <a:off x="1285852" y="1357298"/>
            <a:ext cx="6858048" cy="3286148"/>
          </a:xfrm>
          <a:prstGeom prst="wedgeEllipseCallou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zh-CN" altLang="en-US" sz="6000" b="1" dirty="0" smtClean="0">
                <a:solidFill>
                  <a:schemeClr val="tx1"/>
                </a:solidFill>
              </a:rPr>
              <a:t>贪腐恶果</a:t>
            </a:r>
            <a:endParaRPr lang="zh-CN" altLang="en-US" sz="6000"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4143380"/>
            <a:ext cx="8229600" cy="1143000"/>
          </a:xfrm>
        </p:spPr>
        <p:txBody>
          <a:bodyPr>
            <a:normAutofit/>
          </a:bodyPr>
          <a:lstStyle/>
          <a:p>
            <a:r>
              <a:rPr lang="en-US" altLang="zh-CN" sz="3200" b="1" dirty="0" smtClean="0"/>
              <a:t>1</a:t>
            </a:r>
            <a:r>
              <a:rPr lang="zh-CN" altLang="en-US" sz="3200" b="1" dirty="0" smtClean="0"/>
              <a:t>、刑事责任：拘役 </a:t>
            </a:r>
            <a:r>
              <a:rPr lang="en-US" altLang="zh-CN" sz="3200" b="1" dirty="0" smtClean="0"/>
              <a:t>~ </a:t>
            </a:r>
            <a:r>
              <a:rPr lang="zh-CN" altLang="en-US" sz="3200" b="1" dirty="0" smtClean="0"/>
              <a:t>死刑</a:t>
            </a:r>
            <a:endParaRPr lang="zh-CN" altLang="en-US" sz="3200" b="1" dirty="0"/>
          </a:p>
        </p:txBody>
      </p:sp>
      <p:pic>
        <p:nvPicPr>
          <p:cNvPr id="23554" name="Picture 2" descr="https://timgsa.baidu.com/timg?image&amp;quality=80&amp;size=b9999_10000&amp;sec=1555344781566&amp;di=a881ce8e2c0d28a435777aa301c65a5a&amp;imgtype=0&amp;src=http%3A%2F%2Fxingxian.sxgov.cn%2Fxinxian_data%2Fattachement%2Fjpg%2Fsite2%2F20150512%2Ff80f414203d516bbf97d15.jpg"/>
          <p:cNvPicPr>
            <a:picLocks noChangeAspect="1" noChangeArrowheads="1"/>
          </p:cNvPicPr>
          <p:nvPr/>
        </p:nvPicPr>
        <p:blipFill>
          <a:blip r:embed="rId2"/>
          <a:srcRect/>
          <a:stretch>
            <a:fillRect/>
          </a:stretch>
        </p:blipFill>
        <p:spPr bwMode="auto">
          <a:xfrm>
            <a:off x="0" y="0"/>
            <a:ext cx="9144000" cy="378619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a:spLocks noGrp="1"/>
          </p:cNvSpPr>
          <p:nvPr>
            <p:ph idx="1"/>
          </p:nvPr>
        </p:nvSpPr>
        <p:spPr>
          <a:xfrm>
            <a:off x="1071538" y="3571876"/>
            <a:ext cx="7072362" cy="2286016"/>
          </a:xfrm>
        </p:spPr>
        <p:txBody>
          <a:bodyPr>
            <a:noAutofit/>
          </a:bodyPr>
          <a:lstStyle/>
          <a:p>
            <a:pPr marL="0">
              <a:lnSpc>
                <a:spcPts val="3720"/>
              </a:lnSpc>
              <a:spcBef>
                <a:spcPts val="600"/>
              </a:spcBef>
              <a:buNone/>
            </a:pPr>
            <a:r>
              <a:rPr lang="zh-CN" altLang="en-US" dirty="0" smtClean="0"/>
              <a:t>（</a:t>
            </a:r>
            <a:r>
              <a:rPr lang="en-US" altLang="zh-CN" dirty="0" smtClean="0"/>
              <a:t>1</a:t>
            </a:r>
            <a:r>
              <a:rPr lang="zh-CN" altLang="en-US" dirty="0" smtClean="0"/>
              <a:t>）贪污数额较大或者有其他较重情</a:t>
            </a:r>
            <a:endParaRPr lang="en-US" altLang="zh-CN" dirty="0" smtClean="0"/>
          </a:p>
          <a:p>
            <a:pPr marL="0">
              <a:lnSpc>
                <a:spcPts val="3720"/>
              </a:lnSpc>
              <a:spcBef>
                <a:spcPts val="600"/>
              </a:spcBef>
              <a:buNone/>
            </a:pPr>
            <a:r>
              <a:rPr lang="en-US" altLang="zh-CN" dirty="0"/>
              <a:t> </a:t>
            </a:r>
            <a:r>
              <a:rPr lang="en-US" altLang="zh-CN" dirty="0" smtClean="0"/>
              <a:t>          </a:t>
            </a:r>
            <a:r>
              <a:rPr lang="zh-CN" altLang="en-US" dirty="0" smtClean="0"/>
              <a:t>节的，处三年以下有期徒刑或者</a:t>
            </a:r>
            <a:endParaRPr lang="en-US" altLang="zh-CN" dirty="0" smtClean="0"/>
          </a:p>
          <a:p>
            <a:pPr marL="0">
              <a:lnSpc>
                <a:spcPts val="3720"/>
              </a:lnSpc>
              <a:spcBef>
                <a:spcPts val="600"/>
              </a:spcBef>
              <a:buNone/>
            </a:pPr>
            <a:r>
              <a:rPr lang="en-US" altLang="zh-CN" dirty="0"/>
              <a:t> </a:t>
            </a:r>
            <a:r>
              <a:rPr lang="en-US" altLang="zh-CN" dirty="0" smtClean="0"/>
              <a:t>           </a:t>
            </a:r>
            <a:r>
              <a:rPr lang="zh-CN" altLang="en-US" dirty="0" smtClean="0"/>
              <a:t>拘役，并处罚金。</a:t>
            </a:r>
            <a:endParaRPr lang="en-US" altLang="zh-CN" dirty="0" smtClean="0"/>
          </a:p>
          <a:p>
            <a:endParaRPr lang="en-US" altLang="zh-CN" dirty="0"/>
          </a:p>
        </p:txBody>
      </p:sp>
      <p:pic>
        <p:nvPicPr>
          <p:cNvPr id="5" name="Picture 2" descr="https://timgsa.baidu.com/timg?image&amp;quality=80&amp;size=b9999_10000&amp;sec=1555340133777&amp;di=b31fefbdc3c4b1a1bd8ec76bcd944943&amp;imgtype=0&amp;src=http%3A%2F%2Fku.90sjimg.com%2Felement_origin_min_pic%2F17%2F05%2F24%2F89457cc37cea50e08fdfd16471d58e28.jpg"/>
          <p:cNvPicPr>
            <a:picLocks noChangeAspect="1" noChangeArrowheads="1"/>
          </p:cNvPicPr>
          <p:nvPr/>
        </p:nvPicPr>
        <p:blipFill>
          <a:blip r:embed="rId2"/>
          <a:srcRect/>
          <a:stretch>
            <a:fillRect/>
          </a:stretch>
        </p:blipFill>
        <p:spPr bwMode="auto">
          <a:xfrm>
            <a:off x="0" y="0"/>
            <a:ext cx="3286116" cy="301228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0" y="571480"/>
            <a:ext cx="2857488"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chemeClr val="tx1"/>
                </a:solidFill>
              </a:rPr>
              <a:t>“数额较大”</a:t>
            </a:r>
            <a:endParaRPr lang="zh-CN" altLang="en-US" sz="2800" b="1" dirty="0">
              <a:solidFill>
                <a:schemeClr val="tx1"/>
              </a:solidFill>
            </a:endParaRPr>
          </a:p>
        </p:txBody>
      </p:sp>
      <p:sp>
        <p:nvSpPr>
          <p:cNvPr id="5" name="圆角矩形 4"/>
          <p:cNvSpPr/>
          <p:nvPr/>
        </p:nvSpPr>
        <p:spPr>
          <a:xfrm>
            <a:off x="2857488" y="285728"/>
            <a:ext cx="6286512" cy="1271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b="1" dirty="0" smtClean="0">
                <a:solidFill>
                  <a:schemeClr val="tx1"/>
                </a:solidFill>
              </a:rPr>
              <a:t>数额在</a:t>
            </a:r>
            <a:r>
              <a:rPr lang="en-US" altLang="zh-CN" sz="2400" b="1" dirty="0" smtClean="0">
                <a:solidFill>
                  <a:schemeClr val="tx1"/>
                </a:solidFill>
              </a:rPr>
              <a:t>3</a:t>
            </a:r>
            <a:r>
              <a:rPr lang="zh-CN" altLang="en-US" sz="2400" b="1" dirty="0" smtClean="0">
                <a:solidFill>
                  <a:schemeClr val="tx1"/>
                </a:solidFill>
              </a:rPr>
              <a:t>万元以上不满</a:t>
            </a:r>
            <a:r>
              <a:rPr lang="en-US" altLang="zh-CN" sz="2400" b="1" dirty="0" smtClean="0">
                <a:solidFill>
                  <a:schemeClr val="tx1"/>
                </a:solidFill>
              </a:rPr>
              <a:t>20</a:t>
            </a:r>
            <a:r>
              <a:rPr lang="zh-CN" altLang="en-US" sz="2400" b="1" dirty="0" smtClean="0">
                <a:solidFill>
                  <a:schemeClr val="tx1"/>
                </a:solidFill>
              </a:rPr>
              <a:t>万元的</a:t>
            </a:r>
          </a:p>
        </p:txBody>
      </p:sp>
      <p:sp>
        <p:nvSpPr>
          <p:cNvPr id="6" name="椭圆 5"/>
          <p:cNvSpPr/>
          <p:nvPr/>
        </p:nvSpPr>
        <p:spPr>
          <a:xfrm>
            <a:off x="0" y="3143248"/>
            <a:ext cx="278605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zh-CN" altLang="en-US" sz="2800" b="1" dirty="0" smtClean="0">
                <a:solidFill>
                  <a:schemeClr val="tx1"/>
                </a:solidFill>
              </a:rPr>
              <a:t>“其他较</a:t>
            </a:r>
            <a:endParaRPr lang="en-US" altLang="zh-CN" sz="2800" b="1" dirty="0" smtClean="0">
              <a:solidFill>
                <a:schemeClr val="tx1"/>
              </a:solidFill>
            </a:endParaRPr>
          </a:p>
          <a:p>
            <a:pPr lvl="0"/>
            <a:r>
              <a:rPr lang="zh-CN" altLang="en-US" sz="2800" b="1" dirty="0" smtClean="0">
                <a:solidFill>
                  <a:schemeClr val="tx1"/>
                </a:solidFill>
              </a:rPr>
              <a:t>    重情节”</a:t>
            </a:r>
            <a:endParaRPr lang="zh-CN" altLang="en-US" sz="2800" b="1" dirty="0">
              <a:solidFill>
                <a:schemeClr val="tx1"/>
              </a:solidFill>
            </a:endParaRPr>
          </a:p>
        </p:txBody>
      </p:sp>
      <p:sp>
        <p:nvSpPr>
          <p:cNvPr id="7" name="圆角矩形 6"/>
          <p:cNvSpPr/>
          <p:nvPr/>
        </p:nvSpPr>
        <p:spPr>
          <a:xfrm>
            <a:off x="2786050" y="1785926"/>
            <a:ext cx="6357950" cy="48577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ts val="3400"/>
              </a:lnSpc>
            </a:pPr>
            <a:r>
              <a:rPr lang="zh-CN" altLang="en-US" sz="2400" dirty="0" smtClean="0">
                <a:solidFill>
                  <a:schemeClr val="tx1"/>
                </a:solidFill>
              </a:rPr>
              <a:t>        </a:t>
            </a:r>
            <a:r>
              <a:rPr lang="zh-CN" altLang="en-US" sz="2400" b="1" dirty="0" smtClean="0">
                <a:solidFill>
                  <a:schemeClr val="tx1"/>
                </a:solidFill>
              </a:rPr>
              <a:t>贪污数额在</a:t>
            </a:r>
            <a:r>
              <a:rPr lang="en-US" altLang="zh-CN" sz="2400" b="1" dirty="0" smtClean="0">
                <a:solidFill>
                  <a:schemeClr val="tx1"/>
                </a:solidFill>
              </a:rPr>
              <a:t>1</a:t>
            </a:r>
            <a:r>
              <a:rPr lang="zh-CN" altLang="en-US" sz="2400" b="1" dirty="0" smtClean="0">
                <a:solidFill>
                  <a:schemeClr val="tx1"/>
                </a:solidFill>
              </a:rPr>
              <a:t>万元以上不满</a:t>
            </a:r>
            <a:r>
              <a:rPr lang="en-US" altLang="zh-CN" sz="2400" b="1" dirty="0" smtClean="0">
                <a:solidFill>
                  <a:schemeClr val="tx1"/>
                </a:solidFill>
              </a:rPr>
              <a:t>3</a:t>
            </a:r>
            <a:r>
              <a:rPr lang="zh-CN" altLang="en-US" sz="2400" b="1" dirty="0" smtClean="0">
                <a:solidFill>
                  <a:schemeClr val="tx1"/>
                </a:solidFill>
              </a:rPr>
              <a:t>万元</a:t>
            </a:r>
            <a:r>
              <a:rPr lang="en-US" altLang="zh-CN" sz="2400" dirty="0" smtClean="0">
                <a:solidFill>
                  <a:schemeClr val="tx1"/>
                </a:solidFill>
              </a:rPr>
              <a:t>,</a:t>
            </a:r>
            <a:r>
              <a:rPr lang="zh-CN" altLang="en-US" sz="2400" dirty="0" smtClean="0">
                <a:solidFill>
                  <a:schemeClr val="tx1"/>
                </a:solidFill>
              </a:rPr>
              <a:t>具有下列情形之一的：</a:t>
            </a:r>
            <a:endParaRPr lang="en-US" altLang="zh-CN" sz="2400" dirty="0" smtClean="0">
              <a:solidFill>
                <a:schemeClr val="tx1"/>
              </a:solidFill>
            </a:endParaRPr>
          </a:p>
          <a:p>
            <a:pPr lvl="0" algn="just">
              <a:lnSpc>
                <a:spcPts val="3400"/>
              </a:lnSpc>
            </a:pPr>
            <a:r>
              <a:rPr lang="en-US" altLang="zh-CN" sz="2400" dirty="0" smtClean="0">
                <a:solidFill>
                  <a:schemeClr val="tx1"/>
                </a:solidFill>
              </a:rPr>
              <a:t>        (</a:t>
            </a:r>
            <a:r>
              <a:rPr lang="zh-CN" altLang="en-US" sz="2400" dirty="0" smtClean="0">
                <a:solidFill>
                  <a:schemeClr val="tx1"/>
                </a:solidFill>
              </a:rPr>
              <a:t>一</a:t>
            </a:r>
            <a:r>
              <a:rPr lang="en-US" altLang="zh-CN" sz="2400" dirty="0" smtClean="0">
                <a:solidFill>
                  <a:schemeClr val="tx1"/>
                </a:solidFill>
              </a:rPr>
              <a:t>)</a:t>
            </a:r>
            <a:r>
              <a:rPr lang="zh-CN" altLang="en-US" sz="2400" dirty="0" smtClean="0">
                <a:solidFill>
                  <a:schemeClr val="tx1"/>
                </a:solidFill>
              </a:rPr>
              <a:t>贪污救灾、抢险、防汛、优抚、扶贫、移民、救济、 防疫、社会捐助等特定款物的</a:t>
            </a:r>
            <a:r>
              <a:rPr lang="en-US" altLang="zh-CN" sz="2400" dirty="0" smtClean="0">
                <a:solidFill>
                  <a:schemeClr val="tx1"/>
                </a:solidFill>
              </a:rPr>
              <a:t>;(</a:t>
            </a:r>
            <a:r>
              <a:rPr lang="zh-CN" altLang="en-US" sz="2400" dirty="0" smtClean="0">
                <a:solidFill>
                  <a:schemeClr val="tx1"/>
                </a:solidFill>
              </a:rPr>
              <a:t>二</a:t>
            </a:r>
            <a:r>
              <a:rPr lang="en-US" altLang="zh-CN" sz="2400" dirty="0" smtClean="0">
                <a:solidFill>
                  <a:schemeClr val="tx1"/>
                </a:solidFill>
              </a:rPr>
              <a:t>)</a:t>
            </a:r>
            <a:r>
              <a:rPr lang="zh-CN" altLang="en-US" sz="2400" dirty="0" smtClean="0">
                <a:solidFill>
                  <a:schemeClr val="tx1"/>
                </a:solidFill>
              </a:rPr>
              <a:t>曾因贪污、受贿、挪用公款受过党纪、行政处分的</a:t>
            </a:r>
            <a:r>
              <a:rPr lang="en-US" altLang="zh-CN" sz="2400" dirty="0" smtClean="0">
                <a:solidFill>
                  <a:schemeClr val="tx1"/>
                </a:solidFill>
              </a:rPr>
              <a:t>;(</a:t>
            </a:r>
            <a:r>
              <a:rPr lang="zh-CN" altLang="en-US" sz="2400" dirty="0" smtClean="0">
                <a:solidFill>
                  <a:schemeClr val="tx1"/>
                </a:solidFill>
              </a:rPr>
              <a:t>三</a:t>
            </a:r>
            <a:r>
              <a:rPr lang="en-US" altLang="zh-CN" sz="2400" dirty="0" smtClean="0">
                <a:solidFill>
                  <a:schemeClr val="tx1"/>
                </a:solidFill>
              </a:rPr>
              <a:t>)</a:t>
            </a:r>
            <a:r>
              <a:rPr lang="zh-CN" altLang="en-US" sz="2400" dirty="0" smtClean="0">
                <a:solidFill>
                  <a:schemeClr val="tx1"/>
                </a:solidFill>
              </a:rPr>
              <a:t>曾因故意犯罪受过刑事追究的</a:t>
            </a:r>
            <a:r>
              <a:rPr lang="en-US" altLang="zh-CN" sz="2400" dirty="0" smtClean="0">
                <a:solidFill>
                  <a:schemeClr val="tx1"/>
                </a:solidFill>
              </a:rPr>
              <a:t>;(</a:t>
            </a:r>
            <a:r>
              <a:rPr lang="zh-CN" altLang="en-US" sz="2400" dirty="0" smtClean="0">
                <a:solidFill>
                  <a:schemeClr val="tx1"/>
                </a:solidFill>
              </a:rPr>
              <a:t>四</a:t>
            </a:r>
            <a:r>
              <a:rPr lang="en-US" altLang="zh-CN" sz="2400" dirty="0" smtClean="0">
                <a:solidFill>
                  <a:schemeClr val="tx1"/>
                </a:solidFill>
              </a:rPr>
              <a:t>)</a:t>
            </a:r>
            <a:r>
              <a:rPr lang="zh-CN" altLang="en-US" sz="2400" dirty="0" smtClean="0">
                <a:solidFill>
                  <a:schemeClr val="tx1"/>
                </a:solidFill>
              </a:rPr>
              <a:t>赃款赃物用于非法活动的</a:t>
            </a:r>
            <a:r>
              <a:rPr lang="en-US" altLang="zh-CN" sz="2400" dirty="0" smtClean="0">
                <a:solidFill>
                  <a:schemeClr val="tx1"/>
                </a:solidFill>
              </a:rPr>
              <a:t>;(</a:t>
            </a:r>
            <a:r>
              <a:rPr lang="zh-CN" altLang="en-US" sz="2400" dirty="0" smtClean="0">
                <a:solidFill>
                  <a:schemeClr val="tx1"/>
                </a:solidFill>
              </a:rPr>
              <a:t>五</a:t>
            </a:r>
            <a:r>
              <a:rPr lang="en-US" altLang="zh-CN" sz="2400" dirty="0" smtClean="0">
                <a:solidFill>
                  <a:schemeClr val="tx1"/>
                </a:solidFill>
              </a:rPr>
              <a:t>)</a:t>
            </a:r>
            <a:r>
              <a:rPr lang="zh-CN" altLang="en-US" sz="2400" dirty="0" smtClean="0">
                <a:solidFill>
                  <a:schemeClr val="tx1"/>
                </a:solidFill>
              </a:rPr>
              <a:t>拒不交待赃款赃物去向或者拒不配合追缴工作</a:t>
            </a:r>
            <a:r>
              <a:rPr lang="en-US" altLang="zh-CN" sz="2400" dirty="0" smtClean="0">
                <a:solidFill>
                  <a:schemeClr val="tx1"/>
                </a:solidFill>
              </a:rPr>
              <a:t>,</a:t>
            </a:r>
            <a:r>
              <a:rPr lang="zh-CN" altLang="en-US" sz="2400" dirty="0" smtClean="0">
                <a:solidFill>
                  <a:schemeClr val="tx1"/>
                </a:solidFill>
              </a:rPr>
              <a:t>致使无法追缴的</a:t>
            </a:r>
            <a:r>
              <a:rPr lang="en-US" altLang="zh-CN" sz="2400" dirty="0" smtClean="0">
                <a:solidFill>
                  <a:schemeClr val="tx1"/>
                </a:solidFill>
              </a:rPr>
              <a:t>;(</a:t>
            </a:r>
            <a:r>
              <a:rPr lang="zh-CN" altLang="en-US" sz="2400" dirty="0" smtClean="0">
                <a:solidFill>
                  <a:schemeClr val="tx1"/>
                </a:solidFill>
              </a:rPr>
              <a:t>六</a:t>
            </a:r>
            <a:r>
              <a:rPr lang="en-US" altLang="zh-CN" sz="2400" dirty="0" smtClean="0">
                <a:solidFill>
                  <a:schemeClr val="tx1"/>
                </a:solidFill>
              </a:rPr>
              <a:t>)</a:t>
            </a:r>
            <a:r>
              <a:rPr lang="zh-CN" altLang="en-US" sz="2400" dirty="0" smtClean="0">
                <a:solidFill>
                  <a:schemeClr val="tx1"/>
                </a:solidFill>
              </a:rPr>
              <a:t>造成恶劣影响或者其他严重后果的。</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42910" y="3071810"/>
            <a:ext cx="8186766" cy="2043114"/>
          </a:xfrm>
        </p:spPr>
        <p:txBody>
          <a:bodyPr/>
          <a:lstStyle/>
          <a:p>
            <a:pPr>
              <a:buNone/>
            </a:pPr>
            <a:r>
              <a:rPr lang="zh-CN" altLang="en-US" dirty="0" smtClean="0"/>
              <a:t>  （</a:t>
            </a:r>
            <a:r>
              <a:rPr lang="en-US" altLang="zh-CN" dirty="0" smtClean="0"/>
              <a:t>2</a:t>
            </a:r>
            <a:r>
              <a:rPr lang="zh-CN" altLang="en-US" dirty="0" smtClean="0"/>
              <a:t>）贪污数额巨大或者有其他严重情节</a:t>
            </a:r>
            <a:endParaRPr lang="en-US" altLang="zh-CN" dirty="0" smtClean="0"/>
          </a:p>
          <a:p>
            <a:pPr>
              <a:buNone/>
            </a:pPr>
            <a:r>
              <a:rPr lang="zh-CN" altLang="en-US" dirty="0" smtClean="0"/>
              <a:t>             的，处三年以上十年以下有期徒刑，  </a:t>
            </a:r>
            <a:endParaRPr lang="en-US" altLang="zh-CN" dirty="0" smtClean="0"/>
          </a:p>
          <a:p>
            <a:pPr>
              <a:buNone/>
            </a:pPr>
            <a:r>
              <a:rPr lang="en-US" altLang="zh-CN" dirty="0"/>
              <a:t> </a:t>
            </a:r>
            <a:r>
              <a:rPr lang="en-US" altLang="zh-CN" dirty="0" smtClean="0"/>
              <a:t>            </a:t>
            </a:r>
            <a:r>
              <a:rPr lang="zh-CN" altLang="en-US" dirty="0" smtClean="0"/>
              <a:t>并处罚金或者没收财产。</a:t>
            </a:r>
            <a:endParaRPr lang="zh-CN" altLang="en-US" dirty="0"/>
          </a:p>
        </p:txBody>
      </p:sp>
      <p:pic>
        <p:nvPicPr>
          <p:cNvPr id="4" name="Picture 2" descr="https://timgsa.baidu.com/timg?image&amp;quality=80&amp;size=b9999_10000&amp;sec=1555340133777&amp;di=b31fefbdc3c4b1a1bd8ec76bcd944943&amp;imgtype=0&amp;src=http%3A%2F%2Fku.90sjimg.com%2Felement_origin_min_pic%2F17%2F05%2F24%2F89457cc37cea50e08fdfd16471d58e28.jpg"/>
          <p:cNvPicPr>
            <a:picLocks noChangeAspect="1" noChangeArrowheads="1"/>
          </p:cNvPicPr>
          <p:nvPr/>
        </p:nvPicPr>
        <p:blipFill>
          <a:blip r:embed="rId2"/>
          <a:srcRect/>
          <a:stretch>
            <a:fillRect/>
          </a:stretch>
        </p:blipFill>
        <p:spPr bwMode="auto">
          <a:xfrm>
            <a:off x="0" y="0"/>
            <a:ext cx="3286116" cy="301228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0" y="571480"/>
            <a:ext cx="2857488"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chemeClr val="tx1"/>
                </a:solidFill>
              </a:rPr>
              <a:t>“数额巨大”</a:t>
            </a:r>
            <a:endParaRPr lang="zh-CN" altLang="en-US" sz="2800" b="1" dirty="0">
              <a:solidFill>
                <a:schemeClr val="tx1"/>
              </a:solidFill>
            </a:endParaRPr>
          </a:p>
        </p:txBody>
      </p:sp>
      <p:sp>
        <p:nvSpPr>
          <p:cNvPr id="5" name="圆角矩形 4"/>
          <p:cNvSpPr/>
          <p:nvPr/>
        </p:nvSpPr>
        <p:spPr>
          <a:xfrm>
            <a:off x="2857488" y="285728"/>
            <a:ext cx="6286512" cy="1271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b="1" dirty="0" smtClean="0">
                <a:solidFill>
                  <a:schemeClr val="tx1"/>
                </a:solidFill>
              </a:rPr>
              <a:t>数额在</a:t>
            </a:r>
            <a:r>
              <a:rPr lang="en-US" altLang="zh-CN" sz="2400" b="1" dirty="0" smtClean="0">
                <a:solidFill>
                  <a:schemeClr val="tx1"/>
                </a:solidFill>
              </a:rPr>
              <a:t>20</a:t>
            </a:r>
            <a:r>
              <a:rPr lang="zh-CN" altLang="en-US" sz="2400" b="1" dirty="0" smtClean="0">
                <a:solidFill>
                  <a:schemeClr val="tx1"/>
                </a:solidFill>
              </a:rPr>
              <a:t>万元以上不满</a:t>
            </a:r>
            <a:r>
              <a:rPr lang="en-US" altLang="zh-CN" sz="2400" b="1" dirty="0" smtClean="0">
                <a:solidFill>
                  <a:schemeClr val="tx1"/>
                </a:solidFill>
              </a:rPr>
              <a:t>300</a:t>
            </a:r>
            <a:r>
              <a:rPr lang="zh-CN" altLang="en-US" sz="2400" b="1" dirty="0" smtClean="0">
                <a:solidFill>
                  <a:schemeClr val="tx1"/>
                </a:solidFill>
              </a:rPr>
              <a:t>万元的</a:t>
            </a:r>
          </a:p>
        </p:txBody>
      </p:sp>
      <p:sp>
        <p:nvSpPr>
          <p:cNvPr id="6" name="椭圆 5"/>
          <p:cNvSpPr/>
          <p:nvPr/>
        </p:nvSpPr>
        <p:spPr>
          <a:xfrm>
            <a:off x="0" y="3143248"/>
            <a:ext cx="278605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zh-CN" altLang="en-US" sz="2800" b="1" dirty="0" smtClean="0">
                <a:solidFill>
                  <a:schemeClr val="tx1"/>
                </a:solidFill>
              </a:rPr>
              <a:t>“其他严</a:t>
            </a:r>
            <a:endParaRPr lang="en-US" altLang="zh-CN" sz="2800" b="1" dirty="0" smtClean="0">
              <a:solidFill>
                <a:schemeClr val="tx1"/>
              </a:solidFill>
            </a:endParaRPr>
          </a:p>
          <a:p>
            <a:pPr lvl="0"/>
            <a:r>
              <a:rPr lang="zh-CN" altLang="en-US" sz="2800" b="1" dirty="0" smtClean="0">
                <a:solidFill>
                  <a:schemeClr val="tx1"/>
                </a:solidFill>
              </a:rPr>
              <a:t>    重情节”</a:t>
            </a:r>
            <a:endParaRPr lang="zh-CN" altLang="en-US" sz="2800" b="1" dirty="0">
              <a:solidFill>
                <a:schemeClr val="tx1"/>
              </a:solidFill>
            </a:endParaRPr>
          </a:p>
        </p:txBody>
      </p:sp>
      <p:sp>
        <p:nvSpPr>
          <p:cNvPr id="7" name="圆角矩形 6"/>
          <p:cNvSpPr/>
          <p:nvPr/>
        </p:nvSpPr>
        <p:spPr>
          <a:xfrm>
            <a:off x="2786050" y="1785926"/>
            <a:ext cx="6357950" cy="48577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3400"/>
              </a:lnSpc>
            </a:pPr>
            <a:r>
              <a:rPr lang="zh-CN" altLang="en-US" sz="2400" dirty="0" smtClean="0">
                <a:solidFill>
                  <a:schemeClr val="tx1"/>
                </a:solidFill>
              </a:rPr>
              <a:t>        </a:t>
            </a:r>
            <a:r>
              <a:rPr lang="zh-CN" altLang="en-US" sz="2400" b="1" dirty="0" smtClean="0">
                <a:solidFill>
                  <a:schemeClr val="tx1"/>
                </a:solidFill>
              </a:rPr>
              <a:t>贪污数额在</a:t>
            </a:r>
            <a:r>
              <a:rPr lang="en-US" altLang="zh-CN" sz="2400" b="1" dirty="0" smtClean="0">
                <a:solidFill>
                  <a:schemeClr val="tx1"/>
                </a:solidFill>
              </a:rPr>
              <a:t>10</a:t>
            </a:r>
            <a:r>
              <a:rPr lang="zh-CN" altLang="en-US" sz="2400" b="1" dirty="0" smtClean="0">
                <a:solidFill>
                  <a:schemeClr val="tx1"/>
                </a:solidFill>
              </a:rPr>
              <a:t>万元以上不满</a:t>
            </a:r>
            <a:r>
              <a:rPr lang="en-US" altLang="zh-CN" sz="2400" b="1" dirty="0" smtClean="0">
                <a:solidFill>
                  <a:schemeClr val="tx1"/>
                </a:solidFill>
              </a:rPr>
              <a:t>20</a:t>
            </a:r>
            <a:r>
              <a:rPr lang="zh-CN" altLang="en-US" sz="2400" b="1" dirty="0" smtClean="0">
                <a:solidFill>
                  <a:schemeClr val="tx1"/>
                </a:solidFill>
              </a:rPr>
              <a:t>万元</a:t>
            </a:r>
            <a:r>
              <a:rPr lang="en-US" altLang="zh-CN" sz="2400" dirty="0" smtClean="0">
                <a:solidFill>
                  <a:schemeClr val="tx1"/>
                </a:solidFill>
              </a:rPr>
              <a:t>,</a:t>
            </a:r>
            <a:r>
              <a:rPr lang="zh-CN" altLang="en-US" sz="2400" dirty="0" smtClean="0">
                <a:solidFill>
                  <a:schemeClr val="tx1"/>
                </a:solidFill>
              </a:rPr>
              <a:t>具有下列情形之一的：</a:t>
            </a:r>
            <a:endParaRPr lang="en-US" altLang="zh-CN" sz="2400" dirty="0" smtClean="0">
              <a:solidFill>
                <a:schemeClr val="tx1"/>
              </a:solidFill>
            </a:endParaRPr>
          </a:p>
          <a:p>
            <a:pPr lvl="0" algn="just">
              <a:lnSpc>
                <a:spcPts val="3400"/>
              </a:lnSpc>
            </a:pPr>
            <a:r>
              <a:rPr lang="en-US" altLang="zh-CN" sz="2400" dirty="0" smtClean="0">
                <a:solidFill>
                  <a:schemeClr val="tx1"/>
                </a:solidFill>
              </a:rPr>
              <a:t>        (</a:t>
            </a:r>
            <a:r>
              <a:rPr lang="zh-CN" altLang="en-US" sz="2400" dirty="0" smtClean="0">
                <a:solidFill>
                  <a:schemeClr val="tx1"/>
                </a:solidFill>
              </a:rPr>
              <a:t>一</a:t>
            </a:r>
            <a:r>
              <a:rPr lang="en-US" altLang="zh-CN" sz="2400" dirty="0" smtClean="0">
                <a:solidFill>
                  <a:schemeClr val="tx1"/>
                </a:solidFill>
              </a:rPr>
              <a:t>)</a:t>
            </a:r>
            <a:r>
              <a:rPr lang="zh-CN" altLang="en-US" sz="2400" dirty="0" smtClean="0">
                <a:solidFill>
                  <a:schemeClr val="tx1"/>
                </a:solidFill>
              </a:rPr>
              <a:t>贪污救灾、抢险、防汛、优抚、扶贫、移民、救济、 防疫、社会捐助等特定款物的</a:t>
            </a:r>
            <a:r>
              <a:rPr lang="en-US" altLang="zh-CN" sz="2400" dirty="0" smtClean="0">
                <a:solidFill>
                  <a:schemeClr val="tx1"/>
                </a:solidFill>
              </a:rPr>
              <a:t>;(</a:t>
            </a:r>
            <a:r>
              <a:rPr lang="zh-CN" altLang="en-US" sz="2400" dirty="0" smtClean="0">
                <a:solidFill>
                  <a:schemeClr val="tx1"/>
                </a:solidFill>
              </a:rPr>
              <a:t>二</a:t>
            </a:r>
            <a:r>
              <a:rPr lang="en-US" altLang="zh-CN" sz="2400" dirty="0" smtClean="0">
                <a:solidFill>
                  <a:schemeClr val="tx1"/>
                </a:solidFill>
              </a:rPr>
              <a:t>)</a:t>
            </a:r>
            <a:r>
              <a:rPr lang="zh-CN" altLang="en-US" sz="2400" dirty="0" smtClean="0">
                <a:solidFill>
                  <a:schemeClr val="tx1"/>
                </a:solidFill>
              </a:rPr>
              <a:t>曾因贪污、受贿、挪用公款受过党纪、行政处分的</a:t>
            </a:r>
            <a:r>
              <a:rPr lang="en-US" altLang="zh-CN" sz="2400" dirty="0" smtClean="0">
                <a:solidFill>
                  <a:schemeClr val="tx1"/>
                </a:solidFill>
              </a:rPr>
              <a:t>;(</a:t>
            </a:r>
            <a:r>
              <a:rPr lang="zh-CN" altLang="en-US" sz="2400" dirty="0" smtClean="0">
                <a:solidFill>
                  <a:schemeClr val="tx1"/>
                </a:solidFill>
              </a:rPr>
              <a:t>三</a:t>
            </a:r>
            <a:r>
              <a:rPr lang="en-US" altLang="zh-CN" sz="2400" dirty="0" smtClean="0">
                <a:solidFill>
                  <a:schemeClr val="tx1"/>
                </a:solidFill>
              </a:rPr>
              <a:t>)</a:t>
            </a:r>
            <a:r>
              <a:rPr lang="zh-CN" altLang="en-US" sz="2400" dirty="0" smtClean="0">
                <a:solidFill>
                  <a:schemeClr val="tx1"/>
                </a:solidFill>
              </a:rPr>
              <a:t>曾因故意犯罪受过刑事追究的</a:t>
            </a:r>
            <a:r>
              <a:rPr lang="en-US" altLang="zh-CN" sz="2400" dirty="0" smtClean="0">
                <a:solidFill>
                  <a:schemeClr val="tx1"/>
                </a:solidFill>
              </a:rPr>
              <a:t>;(</a:t>
            </a:r>
            <a:r>
              <a:rPr lang="zh-CN" altLang="en-US" sz="2400" dirty="0" smtClean="0">
                <a:solidFill>
                  <a:schemeClr val="tx1"/>
                </a:solidFill>
              </a:rPr>
              <a:t>四</a:t>
            </a:r>
            <a:r>
              <a:rPr lang="en-US" altLang="zh-CN" sz="2400" dirty="0" smtClean="0">
                <a:solidFill>
                  <a:schemeClr val="tx1"/>
                </a:solidFill>
              </a:rPr>
              <a:t>)</a:t>
            </a:r>
            <a:r>
              <a:rPr lang="zh-CN" altLang="en-US" sz="2400" dirty="0" smtClean="0">
                <a:solidFill>
                  <a:schemeClr val="tx1"/>
                </a:solidFill>
              </a:rPr>
              <a:t>赃款赃物用于非法活动的</a:t>
            </a:r>
            <a:r>
              <a:rPr lang="en-US" altLang="zh-CN" sz="2400" dirty="0" smtClean="0">
                <a:solidFill>
                  <a:schemeClr val="tx1"/>
                </a:solidFill>
              </a:rPr>
              <a:t>;(</a:t>
            </a:r>
            <a:r>
              <a:rPr lang="zh-CN" altLang="en-US" sz="2400" dirty="0" smtClean="0">
                <a:solidFill>
                  <a:schemeClr val="tx1"/>
                </a:solidFill>
              </a:rPr>
              <a:t>五</a:t>
            </a:r>
            <a:r>
              <a:rPr lang="en-US" altLang="zh-CN" sz="2400" dirty="0" smtClean="0">
                <a:solidFill>
                  <a:schemeClr val="tx1"/>
                </a:solidFill>
              </a:rPr>
              <a:t>)</a:t>
            </a:r>
            <a:r>
              <a:rPr lang="zh-CN" altLang="en-US" sz="2400" dirty="0" smtClean="0">
                <a:solidFill>
                  <a:schemeClr val="tx1"/>
                </a:solidFill>
              </a:rPr>
              <a:t>拒不交待赃款赃物去向或者拒不配合追缴工作</a:t>
            </a:r>
            <a:r>
              <a:rPr lang="en-US" altLang="zh-CN" sz="2400" dirty="0" smtClean="0">
                <a:solidFill>
                  <a:schemeClr val="tx1"/>
                </a:solidFill>
              </a:rPr>
              <a:t>,</a:t>
            </a:r>
            <a:r>
              <a:rPr lang="zh-CN" altLang="en-US" sz="2400" dirty="0" smtClean="0">
                <a:solidFill>
                  <a:schemeClr val="tx1"/>
                </a:solidFill>
              </a:rPr>
              <a:t>致使无法追缴的</a:t>
            </a:r>
            <a:r>
              <a:rPr lang="en-US" altLang="zh-CN" sz="2400" dirty="0" smtClean="0">
                <a:solidFill>
                  <a:schemeClr val="tx1"/>
                </a:solidFill>
              </a:rPr>
              <a:t>;(</a:t>
            </a:r>
            <a:r>
              <a:rPr lang="zh-CN" altLang="en-US" sz="2400" dirty="0" smtClean="0">
                <a:solidFill>
                  <a:schemeClr val="tx1"/>
                </a:solidFill>
              </a:rPr>
              <a:t>六</a:t>
            </a:r>
            <a:r>
              <a:rPr lang="en-US" altLang="zh-CN" sz="2400" dirty="0" smtClean="0">
                <a:solidFill>
                  <a:schemeClr val="tx1"/>
                </a:solidFill>
              </a:rPr>
              <a:t>)</a:t>
            </a:r>
            <a:r>
              <a:rPr lang="zh-CN" altLang="en-US" sz="2400" dirty="0" smtClean="0">
                <a:solidFill>
                  <a:schemeClr val="tx1"/>
                </a:solidFill>
              </a:rPr>
              <a:t>造成恶劣影响或者其他严重后果的。</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3214686"/>
            <a:ext cx="8329642" cy="2043114"/>
          </a:xfrm>
        </p:spPr>
        <p:txBody>
          <a:bodyPr>
            <a:normAutofit/>
          </a:bodyPr>
          <a:lstStyle/>
          <a:p>
            <a:pPr>
              <a:buNone/>
            </a:pPr>
            <a:r>
              <a:rPr lang="zh-CN" altLang="en-US" dirty="0" smtClean="0"/>
              <a:t>（</a:t>
            </a:r>
            <a:r>
              <a:rPr lang="en-US" altLang="zh-CN" dirty="0" smtClean="0"/>
              <a:t>3</a:t>
            </a:r>
            <a:r>
              <a:rPr lang="zh-CN" altLang="en-US" dirty="0" smtClean="0"/>
              <a:t>）贪污数额特别巨大或者有其他特别严重 </a:t>
            </a:r>
            <a:endParaRPr lang="en-US" altLang="zh-CN" dirty="0" smtClean="0"/>
          </a:p>
          <a:p>
            <a:pPr>
              <a:buNone/>
            </a:pPr>
            <a:r>
              <a:rPr lang="en-US" altLang="zh-CN" dirty="0"/>
              <a:t> </a:t>
            </a:r>
            <a:r>
              <a:rPr lang="en-US" altLang="zh-CN" dirty="0" smtClean="0"/>
              <a:t>          </a:t>
            </a:r>
            <a:r>
              <a:rPr lang="zh-CN" altLang="en-US" dirty="0" smtClean="0"/>
              <a:t>情节的，处十年以上有期徒刑或者无期</a:t>
            </a:r>
            <a:endParaRPr lang="en-US" altLang="zh-CN" dirty="0" smtClean="0"/>
          </a:p>
          <a:p>
            <a:pPr>
              <a:buNone/>
            </a:pPr>
            <a:r>
              <a:rPr lang="en-US" altLang="zh-CN" dirty="0"/>
              <a:t> </a:t>
            </a:r>
            <a:r>
              <a:rPr lang="en-US" altLang="zh-CN" dirty="0" smtClean="0"/>
              <a:t>          </a:t>
            </a:r>
            <a:r>
              <a:rPr lang="zh-CN" altLang="en-US" dirty="0" smtClean="0"/>
              <a:t>徒刑，并处罚金或者没收财产。</a:t>
            </a:r>
            <a:endParaRPr lang="en-US" altLang="zh-CN" dirty="0" smtClean="0"/>
          </a:p>
          <a:p>
            <a:pPr>
              <a:buNone/>
            </a:pPr>
            <a:endParaRPr lang="zh-CN" altLang="en-US" dirty="0"/>
          </a:p>
        </p:txBody>
      </p:sp>
      <p:pic>
        <p:nvPicPr>
          <p:cNvPr id="4" name="Picture 2" descr="https://timgsa.baidu.com/timg?image&amp;quality=80&amp;size=b9999_10000&amp;sec=1555340133777&amp;di=b31fefbdc3c4b1a1bd8ec76bcd944943&amp;imgtype=0&amp;src=http%3A%2F%2Fku.90sjimg.com%2Felement_origin_min_pic%2F17%2F05%2F24%2F89457cc37cea50e08fdfd16471d58e28.jpg"/>
          <p:cNvPicPr>
            <a:picLocks noChangeAspect="1" noChangeArrowheads="1"/>
          </p:cNvPicPr>
          <p:nvPr/>
        </p:nvPicPr>
        <p:blipFill>
          <a:blip r:embed="rId2"/>
          <a:srcRect/>
          <a:stretch>
            <a:fillRect/>
          </a:stretch>
        </p:blipFill>
        <p:spPr bwMode="auto">
          <a:xfrm>
            <a:off x="0" y="0"/>
            <a:ext cx="3286116" cy="301228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0" y="571480"/>
            <a:ext cx="2857488"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chemeClr val="tx1"/>
                </a:solidFill>
              </a:rPr>
              <a:t>“数额特</a:t>
            </a:r>
            <a:endParaRPr lang="en-US" altLang="zh-CN" sz="2800" b="1" dirty="0" smtClean="0">
              <a:solidFill>
                <a:schemeClr val="tx1"/>
              </a:solidFill>
            </a:endParaRPr>
          </a:p>
          <a:p>
            <a:pPr algn="ctr"/>
            <a:r>
              <a:rPr lang="en-US" altLang="zh-CN" sz="2800" b="1" dirty="0" smtClean="0">
                <a:solidFill>
                  <a:schemeClr val="tx1"/>
                </a:solidFill>
              </a:rPr>
              <a:t>      </a:t>
            </a:r>
            <a:r>
              <a:rPr lang="zh-CN" altLang="en-US" sz="2800" b="1" dirty="0" smtClean="0">
                <a:solidFill>
                  <a:schemeClr val="tx1"/>
                </a:solidFill>
              </a:rPr>
              <a:t>别巨大”</a:t>
            </a:r>
            <a:endParaRPr lang="zh-CN" altLang="en-US" sz="2800" b="1" dirty="0">
              <a:solidFill>
                <a:schemeClr val="tx1"/>
              </a:solidFill>
            </a:endParaRPr>
          </a:p>
        </p:txBody>
      </p:sp>
      <p:sp>
        <p:nvSpPr>
          <p:cNvPr id="5" name="圆角矩形 4"/>
          <p:cNvSpPr/>
          <p:nvPr/>
        </p:nvSpPr>
        <p:spPr>
          <a:xfrm>
            <a:off x="2857488" y="285728"/>
            <a:ext cx="6286512" cy="1271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b="1" dirty="0" smtClean="0">
                <a:solidFill>
                  <a:schemeClr val="tx1"/>
                </a:solidFill>
              </a:rPr>
              <a:t>数额在</a:t>
            </a:r>
            <a:r>
              <a:rPr lang="en-US" altLang="zh-CN" sz="2400" b="1" dirty="0" smtClean="0">
                <a:solidFill>
                  <a:schemeClr val="tx1"/>
                </a:solidFill>
              </a:rPr>
              <a:t>300</a:t>
            </a:r>
            <a:r>
              <a:rPr lang="zh-CN" altLang="en-US" sz="2400" b="1" dirty="0" smtClean="0">
                <a:solidFill>
                  <a:schemeClr val="tx1"/>
                </a:solidFill>
              </a:rPr>
              <a:t>万元以上的</a:t>
            </a:r>
          </a:p>
        </p:txBody>
      </p:sp>
      <p:sp>
        <p:nvSpPr>
          <p:cNvPr id="6" name="椭圆 5"/>
          <p:cNvSpPr/>
          <p:nvPr/>
        </p:nvSpPr>
        <p:spPr>
          <a:xfrm>
            <a:off x="0" y="3071810"/>
            <a:ext cx="2786050" cy="98583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zh-CN" altLang="en-US" sz="2800" b="1" dirty="0" smtClean="0">
                <a:solidFill>
                  <a:schemeClr val="tx1"/>
                </a:solidFill>
              </a:rPr>
              <a:t>“其他特别    </a:t>
            </a:r>
            <a:endParaRPr lang="en-US" altLang="zh-CN" sz="2800" b="1" dirty="0" smtClean="0">
              <a:solidFill>
                <a:schemeClr val="tx1"/>
              </a:solidFill>
            </a:endParaRPr>
          </a:p>
          <a:p>
            <a:pPr lvl="0"/>
            <a:r>
              <a:rPr lang="en-US" altLang="zh-CN" sz="2800" b="1" dirty="0" smtClean="0">
                <a:solidFill>
                  <a:schemeClr val="tx1"/>
                </a:solidFill>
              </a:rPr>
              <a:t>    </a:t>
            </a:r>
            <a:r>
              <a:rPr lang="zh-CN" altLang="en-US" sz="2800" b="1" dirty="0" smtClean="0">
                <a:solidFill>
                  <a:schemeClr val="tx1"/>
                </a:solidFill>
              </a:rPr>
              <a:t>严重情节”</a:t>
            </a:r>
            <a:endParaRPr lang="zh-CN" altLang="en-US" sz="2800" b="1" dirty="0">
              <a:solidFill>
                <a:schemeClr val="tx1"/>
              </a:solidFill>
            </a:endParaRPr>
          </a:p>
        </p:txBody>
      </p:sp>
      <p:sp>
        <p:nvSpPr>
          <p:cNvPr id="7" name="圆角矩形 6"/>
          <p:cNvSpPr/>
          <p:nvPr/>
        </p:nvSpPr>
        <p:spPr>
          <a:xfrm>
            <a:off x="2786050" y="1785926"/>
            <a:ext cx="6357950" cy="48577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3400"/>
              </a:lnSpc>
            </a:pPr>
            <a:r>
              <a:rPr lang="zh-CN" altLang="en-US" sz="2400" dirty="0" smtClean="0">
                <a:solidFill>
                  <a:schemeClr val="tx1"/>
                </a:solidFill>
              </a:rPr>
              <a:t>        </a:t>
            </a:r>
            <a:r>
              <a:rPr lang="zh-CN" altLang="en-US" sz="2400" b="1" dirty="0" smtClean="0">
                <a:solidFill>
                  <a:schemeClr val="tx1"/>
                </a:solidFill>
              </a:rPr>
              <a:t>贪污数额在</a:t>
            </a:r>
            <a:r>
              <a:rPr lang="en-US" altLang="zh-CN" sz="2400" b="1" dirty="0" smtClean="0">
                <a:solidFill>
                  <a:schemeClr val="tx1"/>
                </a:solidFill>
              </a:rPr>
              <a:t>150</a:t>
            </a:r>
            <a:r>
              <a:rPr lang="zh-CN" altLang="en-US" sz="2400" b="1" dirty="0" smtClean="0">
                <a:solidFill>
                  <a:schemeClr val="tx1"/>
                </a:solidFill>
              </a:rPr>
              <a:t>万元以上不满</a:t>
            </a:r>
            <a:r>
              <a:rPr lang="en-US" altLang="zh-CN" sz="2400" b="1" dirty="0" smtClean="0">
                <a:solidFill>
                  <a:schemeClr val="tx1"/>
                </a:solidFill>
              </a:rPr>
              <a:t>300</a:t>
            </a:r>
            <a:r>
              <a:rPr lang="zh-CN" altLang="en-US" sz="2400" b="1" dirty="0" smtClean="0">
                <a:solidFill>
                  <a:schemeClr val="tx1"/>
                </a:solidFill>
              </a:rPr>
              <a:t>万元</a:t>
            </a:r>
            <a:r>
              <a:rPr lang="en-US" altLang="zh-CN" sz="2400" dirty="0" smtClean="0">
                <a:solidFill>
                  <a:schemeClr val="tx1"/>
                </a:solidFill>
              </a:rPr>
              <a:t>,</a:t>
            </a:r>
            <a:r>
              <a:rPr lang="zh-CN" altLang="en-US" sz="2400" dirty="0" smtClean="0">
                <a:solidFill>
                  <a:schemeClr val="tx1"/>
                </a:solidFill>
              </a:rPr>
              <a:t>具有下列情形之一的：</a:t>
            </a:r>
            <a:endParaRPr lang="en-US" altLang="zh-CN" sz="2400" dirty="0" smtClean="0">
              <a:solidFill>
                <a:schemeClr val="tx1"/>
              </a:solidFill>
            </a:endParaRPr>
          </a:p>
          <a:p>
            <a:pPr lvl="0" algn="just">
              <a:lnSpc>
                <a:spcPts val="3400"/>
              </a:lnSpc>
            </a:pPr>
            <a:r>
              <a:rPr lang="en-US" altLang="zh-CN" sz="2400" dirty="0" smtClean="0">
                <a:solidFill>
                  <a:schemeClr val="tx1"/>
                </a:solidFill>
              </a:rPr>
              <a:t>        (</a:t>
            </a:r>
            <a:r>
              <a:rPr lang="zh-CN" altLang="en-US" sz="2400" dirty="0" smtClean="0">
                <a:solidFill>
                  <a:schemeClr val="tx1"/>
                </a:solidFill>
              </a:rPr>
              <a:t>一</a:t>
            </a:r>
            <a:r>
              <a:rPr lang="en-US" altLang="zh-CN" sz="2400" dirty="0" smtClean="0">
                <a:solidFill>
                  <a:schemeClr val="tx1"/>
                </a:solidFill>
              </a:rPr>
              <a:t>)</a:t>
            </a:r>
            <a:r>
              <a:rPr lang="zh-CN" altLang="en-US" sz="2400" dirty="0" smtClean="0">
                <a:solidFill>
                  <a:schemeClr val="tx1"/>
                </a:solidFill>
              </a:rPr>
              <a:t>贪污救灾、抢险、防汛、优抚、扶贫、移民、救济、 防疫、社会捐助等特定款物的</a:t>
            </a:r>
            <a:r>
              <a:rPr lang="en-US" altLang="zh-CN" sz="2400" dirty="0" smtClean="0">
                <a:solidFill>
                  <a:schemeClr val="tx1"/>
                </a:solidFill>
              </a:rPr>
              <a:t>;(</a:t>
            </a:r>
            <a:r>
              <a:rPr lang="zh-CN" altLang="en-US" sz="2400" dirty="0" smtClean="0">
                <a:solidFill>
                  <a:schemeClr val="tx1"/>
                </a:solidFill>
              </a:rPr>
              <a:t>二</a:t>
            </a:r>
            <a:r>
              <a:rPr lang="en-US" altLang="zh-CN" sz="2400" dirty="0" smtClean="0">
                <a:solidFill>
                  <a:schemeClr val="tx1"/>
                </a:solidFill>
              </a:rPr>
              <a:t>)</a:t>
            </a:r>
            <a:r>
              <a:rPr lang="zh-CN" altLang="en-US" sz="2400" dirty="0" smtClean="0">
                <a:solidFill>
                  <a:schemeClr val="tx1"/>
                </a:solidFill>
              </a:rPr>
              <a:t>曾因贪污、受贿、挪用公款受过党纪、行政处分的</a:t>
            </a:r>
            <a:r>
              <a:rPr lang="en-US" altLang="zh-CN" sz="2400" dirty="0" smtClean="0">
                <a:solidFill>
                  <a:schemeClr val="tx1"/>
                </a:solidFill>
              </a:rPr>
              <a:t>;(</a:t>
            </a:r>
            <a:r>
              <a:rPr lang="zh-CN" altLang="en-US" sz="2400" dirty="0" smtClean="0">
                <a:solidFill>
                  <a:schemeClr val="tx1"/>
                </a:solidFill>
              </a:rPr>
              <a:t>三</a:t>
            </a:r>
            <a:r>
              <a:rPr lang="en-US" altLang="zh-CN" sz="2400" dirty="0" smtClean="0">
                <a:solidFill>
                  <a:schemeClr val="tx1"/>
                </a:solidFill>
              </a:rPr>
              <a:t>)</a:t>
            </a:r>
            <a:r>
              <a:rPr lang="zh-CN" altLang="en-US" sz="2400" dirty="0" smtClean="0">
                <a:solidFill>
                  <a:schemeClr val="tx1"/>
                </a:solidFill>
              </a:rPr>
              <a:t>曾因故意犯罪受过刑事追究的</a:t>
            </a:r>
            <a:r>
              <a:rPr lang="en-US" altLang="zh-CN" sz="2400" dirty="0" smtClean="0">
                <a:solidFill>
                  <a:schemeClr val="tx1"/>
                </a:solidFill>
              </a:rPr>
              <a:t>;(</a:t>
            </a:r>
            <a:r>
              <a:rPr lang="zh-CN" altLang="en-US" sz="2400" dirty="0" smtClean="0">
                <a:solidFill>
                  <a:schemeClr val="tx1"/>
                </a:solidFill>
              </a:rPr>
              <a:t>四</a:t>
            </a:r>
            <a:r>
              <a:rPr lang="en-US" altLang="zh-CN" sz="2400" dirty="0" smtClean="0">
                <a:solidFill>
                  <a:schemeClr val="tx1"/>
                </a:solidFill>
              </a:rPr>
              <a:t>)</a:t>
            </a:r>
            <a:r>
              <a:rPr lang="zh-CN" altLang="en-US" sz="2400" dirty="0" smtClean="0">
                <a:solidFill>
                  <a:schemeClr val="tx1"/>
                </a:solidFill>
              </a:rPr>
              <a:t>赃款赃物用于非法活动的</a:t>
            </a:r>
            <a:r>
              <a:rPr lang="en-US" altLang="zh-CN" sz="2400" dirty="0" smtClean="0">
                <a:solidFill>
                  <a:schemeClr val="tx1"/>
                </a:solidFill>
              </a:rPr>
              <a:t>;(</a:t>
            </a:r>
            <a:r>
              <a:rPr lang="zh-CN" altLang="en-US" sz="2400" dirty="0" smtClean="0">
                <a:solidFill>
                  <a:schemeClr val="tx1"/>
                </a:solidFill>
              </a:rPr>
              <a:t>五</a:t>
            </a:r>
            <a:r>
              <a:rPr lang="en-US" altLang="zh-CN" sz="2400" dirty="0" smtClean="0">
                <a:solidFill>
                  <a:schemeClr val="tx1"/>
                </a:solidFill>
              </a:rPr>
              <a:t>)</a:t>
            </a:r>
            <a:r>
              <a:rPr lang="zh-CN" altLang="en-US" sz="2400" dirty="0" smtClean="0">
                <a:solidFill>
                  <a:schemeClr val="tx1"/>
                </a:solidFill>
              </a:rPr>
              <a:t>拒不交待赃款赃物去向或者拒不配合追缴工作</a:t>
            </a:r>
            <a:r>
              <a:rPr lang="en-US" altLang="zh-CN" sz="2400" dirty="0" smtClean="0">
                <a:solidFill>
                  <a:schemeClr val="tx1"/>
                </a:solidFill>
              </a:rPr>
              <a:t>,</a:t>
            </a:r>
            <a:r>
              <a:rPr lang="zh-CN" altLang="en-US" sz="2400" dirty="0" smtClean="0">
                <a:solidFill>
                  <a:schemeClr val="tx1"/>
                </a:solidFill>
              </a:rPr>
              <a:t>致使无法追缴的</a:t>
            </a:r>
            <a:r>
              <a:rPr lang="en-US" altLang="zh-CN" sz="2400" dirty="0" smtClean="0">
                <a:solidFill>
                  <a:schemeClr val="tx1"/>
                </a:solidFill>
              </a:rPr>
              <a:t>;(</a:t>
            </a:r>
            <a:r>
              <a:rPr lang="zh-CN" altLang="en-US" sz="2400" dirty="0" smtClean="0">
                <a:solidFill>
                  <a:schemeClr val="tx1"/>
                </a:solidFill>
              </a:rPr>
              <a:t>六</a:t>
            </a:r>
            <a:r>
              <a:rPr lang="en-US" altLang="zh-CN" sz="2400" dirty="0" smtClean="0">
                <a:solidFill>
                  <a:schemeClr val="tx1"/>
                </a:solidFill>
              </a:rPr>
              <a:t>)</a:t>
            </a:r>
            <a:r>
              <a:rPr lang="zh-CN" altLang="en-US" sz="2400" dirty="0" smtClean="0">
                <a:solidFill>
                  <a:schemeClr val="tx1"/>
                </a:solidFill>
              </a:rPr>
              <a:t>造成恶劣影响或者其他严重后果的。</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椭圆 5"/>
          <p:cNvSpPr/>
          <p:nvPr/>
        </p:nvSpPr>
        <p:spPr>
          <a:xfrm>
            <a:off x="0" y="2071678"/>
            <a:ext cx="4714876" cy="18573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chemeClr val="tx1"/>
                </a:solidFill>
              </a:rPr>
              <a:t>职务侵占罪</a:t>
            </a:r>
            <a:r>
              <a:rPr lang="zh-CN" altLang="en-US" sz="2800" dirty="0" smtClean="0">
                <a:solidFill>
                  <a:schemeClr val="tx1"/>
                </a:solidFill>
              </a:rPr>
              <a:t>中的数额较大、数额巨大</a:t>
            </a:r>
          </a:p>
        </p:txBody>
      </p:sp>
      <p:sp>
        <p:nvSpPr>
          <p:cNvPr id="7" name="圆角矩形 6"/>
          <p:cNvSpPr/>
          <p:nvPr/>
        </p:nvSpPr>
        <p:spPr>
          <a:xfrm>
            <a:off x="4714876" y="1571612"/>
            <a:ext cx="4429124" cy="30003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3400"/>
              </a:lnSpc>
            </a:pPr>
            <a:r>
              <a:rPr lang="zh-CN" altLang="en-US" sz="2400" dirty="0" smtClean="0">
                <a:solidFill>
                  <a:schemeClr val="tx1"/>
                </a:solidFill>
              </a:rPr>
              <a:t>数额起点</a:t>
            </a:r>
            <a:r>
              <a:rPr lang="en-US" altLang="zh-CN" sz="2400" dirty="0" smtClean="0">
                <a:solidFill>
                  <a:schemeClr val="tx1"/>
                </a:solidFill>
              </a:rPr>
              <a:t>,</a:t>
            </a:r>
            <a:r>
              <a:rPr lang="zh-CN" altLang="en-US" sz="2400" dirty="0" smtClean="0">
                <a:solidFill>
                  <a:schemeClr val="tx1"/>
                </a:solidFill>
              </a:rPr>
              <a:t>按照本解释关于受贿罪、贪污罪相对应的数额标准规定的二倍、五倍执行。</a:t>
            </a:r>
          </a:p>
        </p:txBody>
      </p:sp>
      <p:sp>
        <p:nvSpPr>
          <p:cNvPr id="8" name="矩形 7"/>
          <p:cNvSpPr/>
          <p:nvPr/>
        </p:nvSpPr>
        <p:spPr>
          <a:xfrm>
            <a:off x="0" y="2571744"/>
            <a:ext cx="880369" cy="923330"/>
          </a:xfrm>
          <a:prstGeom prst="rect">
            <a:avLst/>
          </a:prstGeom>
          <a:noFill/>
        </p:spPr>
        <p:txBody>
          <a:bodyPr wrap="none" lIns="91440" tIns="45720" rIns="91440" bIns="45720">
            <a:spAutoFit/>
          </a:bodyPr>
          <a:lstStyle/>
          <a:p>
            <a:pPr algn="ctr"/>
            <a:r>
              <a:rPr lang="zh-CN" alt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注</a:t>
            </a:r>
            <a:endParaRPr lang="zh-CN" alt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形标注 3"/>
          <p:cNvSpPr/>
          <p:nvPr/>
        </p:nvSpPr>
        <p:spPr>
          <a:xfrm>
            <a:off x="1785918" y="1571612"/>
            <a:ext cx="5500726" cy="2928958"/>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6000" b="1" dirty="0">
                <a:solidFill>
                  <a:schemeClr val="tx1"/>
                </a:solidFill>
              </a:rPr>
              <a:t>贪</a:t>
            </a:r>
            <a:r>
              <a:rPr lang="zh-CN" altLang="en-US" sz="6000" b="1" dirty="0" smtClean="0">
                <a:solidFill>
                  <a:schemeClr val="tx1"/>
                </a:solidFill>
              </a:rPr>
              <a:t>腐案例</a:t>
            </a:r>
            <a:endParaRPr lang="zh-CN" altLang="en-US" sz="6000" b="1"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2928934"/>
            <a:ext cx="8229600" cy="4257691"/>
          </a:xfrm>
        </p:spPr>
        <p:txBody>
          <a:bodyPr/>
          <a:lstStyle/>
          <a:p>
            <a:pPr>
              <a:buNone/>
            </a:pPr>
            <a:r>
              <a:rPr lang="zh-CN" altLang="en-US" dirty="0" smtClean="0"/>
              <a:t>（</a:t>
            </a:r>
            <a:r>
              <a:rPr lang="en-US" altLang="zh-CN" dirty="0" smtClean="0"/>
              <a:t>4</a:t>
            </a:r>
            <a:r>
              <a:rPr lang="zh-CN" altLang="en-US" dirty="0" smtClean="0"/>
              <a:t>）数额特别巨大，并使国家和人民利益遭  </a:t>
            </a:r>
            <a:endParaRPr lang="en-US" altLang="zh-CN" dirty="0" smtClean="0"/>
          </a:p>
          <a:p>
            <a:pPr>
              <a:buNone/>
            </a:pPr>
            <a:r>
              <a:rPr lang="en-US" altLang="zh-CN" dirty="0" smtClean="0"/>
              <a:t>           </a:t>
            </a:r>
            <a:r>
              <a:rPr lang="zh-CN" altLang="en-US" dirty="0" smtClean="0"/>
              <a:t>受特别重大损失的，处无期徒刑或者死</a:t>
            </a:r>
            <a:endParaRPr lang="en-US" altLang="zh-CN" dirty="0" smtClean="0"/>
          </a:p>
          <a:p>
            <a:pPr>
              <a:buNone/>
            </a:pPr>
            <a:r>
              <a:rPr lang="en-US" altLang="zh-CN" dirty="0" smtClean="0"/>
              <a:t>           </a:t>
            </a:r>
            <a:r>
              <a:rPr lang="zh-CN" altLang="en-US" dirty="0" smtClean="0"/>
              <a:t>刑，并处没收财产。</a:t>
            </a:r>
            <a:endParaRPr lang="en-US" altLang="zh-CN" dirty="0" smtClean="0"/>
          </a:p>
          <a:p>
            <a:pPr>
              <a:buNone/>
            </a:pPr>
            <a:endParaRPr lang="en-US" altLang="zh-CN" dirty="0"/>
          </a:p>
          <a:p>
            <a:pPr>
              <a:buNone/>
            </a:pPr>
            <a:r>
              <a:rPr lang="zh-CN" altLang="en-US" dirty="0" smtClean="0"/>
              <a:t>  注：对多次贪污未经处理的，按照累计贪污 </a:t>
            </a:r>
            <a:endParaRPr lang="en-US" altLang="zh-CN" dirty="0" smtClean="0"/>
          </a:p>
          <a:p>
            <a:pPr>
              <a:buNone/>
            </a:pPr>
            <a:r>
              <a:rPr lang="en-US" altLang="zh-CN" dirty="0"/>
              <a:t> </a:t>
            </a:r>
            <a:r>
              <a:rPr lang="en-US" altLang="zh-CN" dirty="0" smtClean="0"/>
              <a:t>          </a:t>
            </a:r>
            <a:r>
              <a:rPr lang="zh-CN" altLang="en-US" dirty="0" smtClean="0"/>
              <a:t>数额处罚。</a:t>
            </a:r>
          </a:p>
          <a:p>
            <a:endParaRPr lang="zh-CN" altLang="en-US" dirty="0"/>
          </a:p>
        </p:txBody>
      </p:sp>
      <p:pic>
        <p:nvPicPr>
          <p:cNvPr id="4" name="Picture 2" descr="https://timgsa.baidu.com/timg?image&amp;quality=80&amp;size=b9999_10000&amp;sec=1555340133777&amp;di=b31fefbdc3c4b1a1bd8ec76bcd944943&amp;imgtype=0&amp;src=http%3A%2F%2Fku.90sjimg.com%2Felement_origin_min_pic%2F17%2F05%2F24%2F89457cc37cea50e08fdfd16471d58e28.jpg"/>
          <p:cNvPicPr>
            <a:picLocks noChangeAspect="1" noChangeArrowheads="1"/>
          </p:cNvPicPr>
          <p:nvPr/>
        </p:nvPicPr>
        <p:blipFill>
          <a:blip r:embed="rId2"/>
          <a:srcRect/>
          <a:stretch>
            <a:fillRect/>
          </a:stretch>
        </p:blipFill>
        <p:spPr bwMode="auto">
          <a:xfrm>
            <a:off x="0" y="0"/>
            <a:ext cx="3286116" cy="301228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2844" y="4143380"/>
            <a:ext cx="8786874" cy="1428760"/>
          </a:xfrm>
        </p:spPr>
        <p:txBody>
          <a:bodyPr>
            <a:normAutofit/>
          </a:bodyPr>
          <a:lstStyle/>
          <a:p>
            <a:pPr algn="l">
              <a:lnSpc>
                <a:spcPts val="4400"/>
              </a:lnSpc>
            </a:pPr>
            <a:r>
              <a:rPr lang="zh-CN" altLang="en-US" sz="3200" b="1" dirty="0" smtClean="0"/>
              <a:t>人事处分（事业单位）：开除处分</a:t>
            </a:r>
            <a:r>
              <a:rPr lang="en-US" altLang="zh-CN" sz="3200" b="1" dirty="0" smtClean="0"/>
              <a:t/>
            </a:r>
            <a:br>
              <a:rPr lang="en-US" altLang="zh-CN" sz="3200" b="1" dirty="0" smtClean="0"/>
            </a:br>
            <a:r>
              <a:rPr lang="en-US" altLang="zh-CN" sz="3200" b="1" dirty="0" smtClean="0"/>
              <a:t>                                                 </a:t>
            </a:r>
            <a:r>
              <a:rPr lang="zh-CN" altLang="en-US" sz="3200" b="1" dirty="0" smtClean="0"/>
              <a:t>取消原工资待遇</a:t>
            </a:r>
            <a:endParaRPr lang="zh-CN" altLang="en-US" sz="3200" b="1" dirty="0"/>
          </a:p>
        </p:txBody>
      </p:sp>
      <p:pic>
        <p:nvPicPr>
          <p:cNvPr id="4" name="Picture 2" descr="https://timgsa.baidu.com/timg?image&amp;quality=80&amp;size=b9999_10000&amp;sec=1555344781566&amp;di=a881ce8e2c0d28a435777aa301c65a5a&amp;imgtype=0&amp;src=http%3A%2F%2Fxingxian.sxgov.cn%2Fxinxian_data%2Fattachement%2Fjpg%2Fsite2%2F20150512%2Ff80f414203d516bbf97d15.jpg"/>
          <p:cNvPicPr>
            <a:picLocks noChangeAspect="1" noChangeArrowheads="1"/>
          </p:cNvPicPr>
          <p:nvPr/>
        </p:nvPicPr>
        <p:blipFill>
          <a:blip r:embed="rId2"/>
          <a:srcRect/>
          <a:stretch>
            <a:fillRect/>
          </a:stretch>
        </p:blipFill>
        <p:spPr bwMode="auto">
          <a:xfrm>
            <a:off x="0" y="0"/>
            <a:ext cx="9144000" cy="3714752"/>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ss0.bdstatic.com/70cFuHSh_Q1YnxGkpoWK1HF6hhy/it/u=2055467087,4083474471&amp;fm=26&amp;gp=0.jpg">
            <a:hlinkClick r:id="rId2"/>
          </p:cNvPr>
          <p:cNvPicPr>
            <a:picLocks noChangeAspect="1" noChangeArrowheads="1"/>
          </p:cNvPicPr>
          <p:nvPr/>
        </p:nvPicPr>
        <p:blipFill>
          <a:blip r:embed="rId3"/>
          <a:srcRect/>
          <a:stretch>
            <a:fillRect/>
          </a:stretch>
        </p:blipFill>
        <p:spPr bwMode="auto">
          <a:xfrm>
            <a:off x="0" y="0"/>
            <a:ext cx="9144000" cy="3019386"/>
          </a:xfrm>
          <a:prstGeom prst="rect">
            <a:avLst/>
          </a:prstGeom>
          <a:noFill/>
        </p:spPr>
      </p:pic>
      <p:sp>
        <p:nvSpPr>
          <p:cNvPr id="3" name="内容占位符 2"/>
          <p:cNvSpPr>
            <a:spLocks noGrp="1"/>
          </p:cNvSpPr>
          <p:nvPr>
            <p:ph idx="1"/>
          </p:nvPr>
        </p:nvSpPr>
        <p:spPr>
          <a:xfrm>
            <a:off x="500034" y="2857496"/>
            <a:ext cx="8229600" cy="3757626"/>
          </a:xfrm>
        </p:spPr>
        <p:txBody>
          <a:bodyPr>
            <a:normAutofit/>
          </a:bodyPr>
          <a:lstStyle/>
          <a:p>
            <a:pPr marL="0">
              <a:lnSpc>
                <a:spcPts val="3840"/>
              </a:lnSpc>
              <a:spcBef>
                <a:spcPts val="600"/>
              </a:spcBef>
              <a:buFont typeface="Wingdings" pitchFamily="2" charset="2"/>
              <a:buChar char="Ø"/>
            </a:pPr>
            <a:r>
              <a:rPr lang="zh-CN" altLang="en-US" sz="2800" b="1" dirty="0" smtClean="0"/>
              <a:t>法律依据：</a:t>
            </a:r>
            <a:endParaRPr lang="en-US" altLang="zh-CN" sz="2800" b="1" dirty="0" smtClean="0"/>
          </a:p>
          <a:p>
            <a:pPr marL="0">
              <a:lnSpc>
                <a:spcPts val="3840"/>
              </a:lnSpc>
              <a:spcBef>
                <a:spcPts val="600"/>
              </a:spcBef>
              <a:buNone/>
            </a:pPr>
            <a:r>
              <a:rPr lang="en-US" altLang="zh-CN" sz="2800" b="1" dirty="0" smtClean="0"/>
              <a:t>《</a:t>
            </a:r>
            <a:r>
              <a:rPr lang="zh-CN" altLang="en-US" sz="2800" b="1" dirty="0" smtClean="0"/>
              <a:t>事业单位工作人员处分暂行条例</a:t>
            </a:r>
            <a:r>
              <a:rPr lang="en-US" altLang="zh-CN" sz="2800" b="1" dirty="0" smtClean="0"/>
              <a:t>》</a:t>
            </a:r>
            <a:r>
              <a:rPr lang="zh-CN" altLang="en-US" sz="2800" dirty="0" smtClean="0"/>
              <a:t>第二十二条 </a:t>
            </a:r>
            <a:endParaRPr lang="en-US" altLang="zh-CN" sz="2800" dirty="0" smtClean="0"/>
          </a:p>
          <a:p>
            <a:pPr marL="0">
              <a:lnSpc>
                <a:spcPts val="3840"/>
              </a:lnSpc>
              <a:spcBef>
                <a:spcPts val="600"/>
              </a:spcBef>
              <a:buNone/>
            </a:pPr>
            <a:r>
              <a:rPr lang="zh-CN" altLang="en-US" sz="2800" dirty="0" smtClean="0"/>
              <a:t>        事业单位工作人员被依法判处刑罚的，给予降低岗位等级或者撤职以上处分。其中，被依法判处有期徒刑以上刑罚的，给予开除处分。</a:t>
            </a:r>
          </a:p>
          <a:p>
            <a:pPr marL="0">
              <a:lnSpc>
                <a:spcPts val="3840"/>
              </a:lnSpc>
              <a:spcBef>
                <a:spcPts val="600"/>
              </a:spcBef>
              <a:buNone/>
            </a:pPr>
            <a:r>
              <a:rPr lang="zh-CN" altLang="en-US" sz="2800" dirty="0" smtClean="0"/>
              <a:t>        行政机关任命的事业单位工作人员，被依法判处刑罚的，给予开除处分。</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ss0.bdstatic.com/70cFuHSh_Q1YnxGkpoWK1HF6hhy/it/u=2055467087,4083474471&amp;fm=26&amp;gp=0.jpg">
            <a:hlinkClick r:id="rId2"/>
          </p:cNvPr>
          <p:cNvPicPr>
            <a:picLocks noChangeAspect="1" noChangeArrowheads="1"/>
          </p:cNvPicPr>
          <p:nvPr/>
        </p:nvPicPr>
        <p:blipFill>
          <a:blip r:embed="rId3"/>
          <a:srcRect/>
          <a:stretch>
            <a:fillRect/>
          </a:stretch>
        </p:blipFill>
        <p:spPr bwMode="auto">
          <a:xfrm>
            <a:off x="0" y="0"/>
            <a:ext cx="9144000" cy="1714488"/>
          </a:xfrm>
          <a:prstGeom prst="rect">
            <a:avLst/>
          </a:prstGeom>
          <a:noFill/>
        </p:spPr>
      </p:pic>
      <p:sp>
        <p:nvSpPr>
          <p:cNvPr id="3" name="内容占位符 2"/>
          <p:cNvSpPr>
            <a:spLocks noGrp="1"/>
          </p:cNvSpPr>
          <p:nvPr>
            <p:ph idx="1"/>
          </p:nvPr>
        </p:nvSpPr>
        <p:spPr>
          <a:xfrm>
            <a:off x="214282" y="1071546"/>
            <a:ext cx="8643998" cy="5786454"/>
          </a:xfrm>
        </p:spPr>
        <p:txBody>
          <a:bodyPr>
            <a:noAutofit/>
          </a:bodyPr>
          <a:lstStyle/>
          <a:p>
            <a:pPr marL="0">
              <a:lnSpc>
                <a:spcPts val="3400"/>
              </a:lnSpc>
              <a:buFont typeface="Wingdings" pitchFamily="2" charset="2"/>
              <a:buChar char="Ø"/>
            </a:pPr>
            <a:r>
              <a:rPr lang="zh-CN" altLang="en-US" sz="2400" b="1" dirty="0" smtClean="0"/>
              <a:t>法律依据：</a:t>
            </a:r>
            <a:endParaRPr lang="en-US" altLang="zh-CN" sz="2400" b="1" dirty="0" smtClean="0"/>
          </a:p>
          <a:p>
            <a:pPr marL="0">
              <a:lnSpc>
                <a:spcPts val="3400"/>
              </a:lnSpc>
              <a:buNone/>
            </a:pPr>
            <a:r>
              <a:rPr lang="en-US" altLang="zh-CN" sz="2400" b="1" dirty="0" smtClean="0"/>
              <a:t>《</a:t>
            </a:r>
            <a:r>
              <a:rPr lang="zh-CN" altLang="en-US" sz="2400" b="1" dirty="0" smtClean="0"/>
              <a:t>关于事业单位工作人员和机关工人被采取强制措施和受行政刑事处罚工资待遇处理有关问题的通知</a:t>
            </a:r>
            <a:r>
              <a:rPr lang="en-US" altLang="zh-CN" sz="2400" b="1" dirty="0" smtClean="0"/>
              <a:t>》</a:t>
            </a:r>
          </a:p>
          <a:p>
            <a:pPr marL="0">
              <a:lnSpc>
                <a:spcPts val="3400"/>
              </a:lnSpc>
              <a:buNone/>
            </a:pPr>
            <a:r>
              <a:rPr lang="zh-CN" altLang="en-US" sz="2400" dirty="0" smtClean="0"/>
              <a:t>        事业单位工作人员（行政机关任命的除外）和机关工人被判处有期徒刑以上刑事处罚，处分决定机关尚未作出开除处分决定的，从人民法院判决生效之日起，取消原工资待遇。被判处管制、拘役或拘役被宣告缓刑期间，如单位未给予开除处分的，停发工资待遇，不计算工作年限。如在拘役被宣告缓刑期间安排了临时工作的，按本人基本工资的</a:t>
            </a:r>
            <a:r>
              <a:rPr lang="en-US" altLang="zh-CN" sz="2400" dirty="0" smtClean="0"/>
              <a:t>60%</a:t>
            </a:r>
            <a:r>
              <a:rPr lang="zh-CN" altLang="en-US" sz="2400" dirty="0" smtClean="0"/>
              <a:t>计发生活费。期满后的工资待遇，根据所受处分相应确定。 </a:t>
            </a:r>
          </a:p>
          <a:p>
            <a:pPr marL="0">
              <a:lnSpc>
                <a:spcPts val="3400"/>
              </a:lnSpc>
              <a:buNone/>
            </a:pPr>
            <a:r>
              <a:rPr lang="zh-CN" altLang="en-US" sz="2400" dirty="0" smtClean="0"/>
              <a:t>         行政机关任命的事业单位工作人员受到刑事处罚，处分决定机关尚未作出开除处分决定的，从人民法院判决生效之日起，取消原工资待遇。</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4143380"/>
            <a:ext cx="8229600" cy="1143000"/>
          </a:xfrm>
        </p:spPr>
        <p:txBody>
          <a:bodyPr>
            <a:normAutofit/>
          </a:bodyPr>
          <a:lstStyle/>
          <a:p>
            <a:r>
              <a:rPr lang="zh-CN" altLang="en-US" sz="3200" b="1" dirty="0" smtClean="0"/>
              <a:t>政务处分（公职人员）：记过 </a:t>
            </a:r>
            <a:r>
              <a:rPr lang="en-US" altLang="zh-CN" sz="3200" b="1" dirty="0" smtClean="0"/>
              <a:t>~ </a:t>
            </a:r>
            <a:r>
              <a:rPr lang="zh-CN" altLang="en-US" sz="3200" b="1" dirty="0" smtClean="0"/>
              <a:t>开除</a:t>
            </a:r>
            <a:endParaRPr lang="zh-CN" altLang="en-US" sz="3200" b="1" dirty="0"/>
          </a:p>
        </p:txBody>
      </p:sp>
      <p:pic>
        <p:nvPicPr>
          <p:cNvPr id="4" name="Picture 2" descr="https://timgsa.baidu.com/timg?image&amp;quality=80&amp;size=b9999_10000&amp;sec=1555344781566&amp;di=a881ce8e2c0d28a435777aa301c65a5a&amp;imgtype=0&amp;src=http%3A%2F%2Fxingxian.sxgov.cn%2Fxinxian_data%2Fattachement%2Fjpg%2Fsite2%2F20150512%2Ff80f414203d516bbf97d15.jpg"/>
          <p:cNvPicPr>
            <a:picLocks noChangeAspect="1" noChangeArrowheads="1"/>
          </p:cNvPicPr>
          <p:nvPr/>
        </p:nvPicPr>
        <p:blipFill>
          <a:blip r:embed="rId2"/>
          <a:srcRect/>
          <a:stretch>
            <a:fillRect/>
          </a:stretch>
        </p:blipFill>
        <p:spPr bwMode="auto">
          <a:xfrm>
            <a:off x="0" y="0"/>
            <a:ext cx="9144000" cy="3714752"/>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3357562"/>
            <a:ext cx="8229600" cy="3114683"/>
          </a:xfrm>
        </p:spPr>
        <p:txBody>
          <a:bodyPr>
            <a:normAutofit/>
          </a:bodyPr>
          <a:lstStyle/>
          <a:p>
            <a:pPr marL="0">
              <a:lnSpc>
                <a:spcPts val="3800"/>
              </a:lnSpc>
              <a:spcBef>
                <a:spcPts val="600"/>
              </a:spcBef>
              <a:buFont typeface="Wingdings" pitchFamily="2" charset="2"/>
              <a:buChar char="Ø"/>
            </a:pPr>
            <a:r>
              <a:rPr lang="zh-CN" altLang="en-US" sz="2800" dirty="0" smtClean="0"/>
              <a:t>法律依据：</a:t>
            </a:r>
            <a:endParaRPr lang="en-US" altLang="zh-CN" sz="2800" dirty="0" smtClean="0"/>
          </a:p>
          <a:p>
            <a:pPr marL="0">
              <a:lnSpc>
                <a:spcPts val="3800"/>
              </a:lnSpc>
              <a:spcBef>
                <a:spcPts val="600"/>
              </a:spcBef>
              <a:buNone/>
            </a:pPr>
            <a:r>
              <a:rPr lang="en-US" altLang="zh-CN" sz="2800" dirty="0" smtClean="0"/>
              <a:t>      </a:t>
            </a:r>
            <a:r>
              <a:rPr lang="en-US" altLang="zh-CN" sz="2800" b="1" dirty="0" smtClean="0"/>
              <a:t>《</a:t>
            </a:r>
            <a:r>
              <a:rPr lang="zh-CN" altLang="en-US" sz="2800" b="1" dirty="0" smtClean="0"/>
              <a:t>公职人员政务处分暂行规定</a:t>
            </a:r>
            <a:r>
              <a:rPr lang="en-US" altLang="zh-CN" sz="2800" b="1" dirty="0" smtClean="0"/>
              <a:t>》</a:t>
            </a:r>
            <a:r>
              <a:rPr lang="zh-CN" altLang="en-US" sz="2800" dirty="0" smtClean="0"/>
              <a:t>第六条</a:t>
            </a:r>
            <a:endParaRPr lang="en-US" altLang="zh-CN" sz="2800" dirty="0" smtClean="0"/>
          </a:p>
          <a:p>
            <a:pPr marL="0">
              <a:lnSpc>
                <a:spcPts val="3800"/>
              </a:lnSpc>
              <a:spcBef>
                <a:spcPts val="600"/>
              </a:spcBef>
              <a:buNone/>
            </a:pPr>
            <a:r>
              <a:rPr lang="zh-CN" altLang="en-US" sz="2800" dirty="0" smtClean="0"/>
              <a:t>        监察机关对违法的公职人员可以依法作出警告、记过、记大过、降级、撤职、开除等政务处分决定。</a:t>
            </a:r>
            <a:endParaRPr lang="en-US" altLang="zh-CN" sz="2800" dirty="0" smtClean="0"/>
          </a:p>
        </p:txBody>
      </p:sp>
      <p:sp>
        <p:nvSpPr>
          <p:cNvPr id="2050" name="AutoShape 2" descr="data:image/jpeg;base64,/9j/4AAQSkZJRgABAQAAAQABAAD/2wBDAAgGBgcGBQgHBwcJCQgKDBQNDAsLDBkSEw8UHRofHh0aHBwgJC4nICIsIxwcKDcpLDAxNDQ0Hyc5PTgyPC4zNDL/2wBDAQkJCQwLDBgNDRgyIRwhMjIyMjIyMjIyMjIyMjIyMjIyMjIyMjIyMjIyMjIyMjIyMjIyMjIyMjIyMjIyMjIyMjL/wAARCAGwAf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3r7PD/wA8o/8AvkUfZ4f+eUf/AHyKkooAZ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GIo1GBGuPpRUlFABRRRQAUUUUAFFFFABRRRQAUUUUAFFFFABRRRQAUUUUAFFFFABRRRQAUUUUAFFFFABRRRQAUUUUAFFFFABRRRQAUUUUAFFFFABRRRQAUUUUAFFFN3jOKAHUU0uopQwPr+VAC0UmaM0XAWik3Ck3CgB1FN3UuaAFopM0uaACiiigAooooAKKKKACiiigAooooAKKKKACiiigAooooAKKKKACiiigAooooAKKKKACiiigAooooAKKKKACiiigAopM0ZoAWiikzQAtFJmjNAC5opuaM0AOopuaWgBc0UlJmgB1GabmloAXNGaSkzQA6ikBozQAtFJmjNADS+CRivP8AxP411GTW08P+EoIrzU1Obh5OY4F9z61c+IPiefRbGCw0wF9Y1F/KtY8Zxnq59h/OrXg/wzZeFtIERcS30x8y5uG+9JIevNXFWV2BirffE5eDp+jSA9/NYUv9tfEmLr4b02THdbrGa7v7RCP4/wCdBuYf736Uc/kBwg8TfEBOZPB8DEf3LsGnf8Jr4vjH77wROf8AcnU13P2uLHVvypDeRe/5Ucy7AcIPiHriH9/4G1VV9VKtT/8AhZ7p/wAfHhXW4/pb7v5V25uocdT+Qpr3MTIQuQ3Y4o5o9hpXZxa/FfS1P7/StYh9d9m1SL8XvCoH72a7hPpJbMP6VzN/rnjaynnlks0e3VmIZogflyff0qpZ/EfU5oy0miwXCj7zIpH9DSdSmt0ejDLak480bHdQ/FTwdPjGrohPZ0Yf0rQh+IPhOY4TXrLPp5mK87Pj7S5Vzf8AhaBs9f3at/MVIviL4fXQxdeGreLPU/Zl/wDZaSnSfczll9dK/LoeoReJtEnx5WrWT59Lhf8AGrsd/ayjMdxE/wDuODXDWvgXwFqtjHdxaHbBJl3KwLKf51Wv/hn4GghknkimtI1HLJduuP1p+50OTkd+W2p6OJVYZByPUU7eMV5ND4H8NOD9g8WatbenlahnH5itGPwDqqxh9P8AH2sBT0MpWWhKL6jlTlHdHpG6lzmvMW0bxxYSCOHx5BNI33UurROfyqZF+KVt9270O9HvEyU/Z+ZLi1uekA0teb/278SbU/vvDOn3OP8AnhcYz+eal/4T/wASW2Be+BdQHqYJVk/wpcjJPQ6K89/4WzZQf8f2g61a+pe1Jx+VWIvi34ScDzb2S3J7TQsp/lT9nLsB3VFcqnxH8JSKGXXbLB9ZcUUuSXYDqqKKKkAooooAKKKKACiiigAooooAKKKKACiiigAooooAKKTNITQK46kpM0ZosFwozTS1NzTsK5Jmmk03NJmnYVx26jdTaDTsFx26kLU3NITRYHIdupd1R5o3U7C5iTdSZpm6lzRYOYfmlzUeaXNKwcw/dRuplFFh8xJuo3UyjNKwXJA1RzzJDE8sjBURSzMewHWkya4f4n6tNbeH49Jsyftuqyi2jA6gH7x+mKFG7sUjI8LA+K/FOoeMLhW8hHNrpyN/Ci/ece5JrujknOao6NpkOjaPaafAAI4IgnHc45NX6c5a26DEopaKkBaQiijNABimvLHCuZZFQdMk4FOzWJ4m8Pt4isUtRdNbhH37lGc0GtGMZTSk7Ij8V3kUfhq8ZJVJMZHynnmsL4Z28Z0GeV1GZJzjPoAK5vxL4Pu/D+l/aZNTaWIsFMZzzml0LRfFn9lxXGl3HlW8gLKgcDqa55SbkfRxoU1hWoVN2dd8QEhtvC1xIsaB2KqGC8jJqr4O8N6Xe+G7ea7tI5ZGBJLLyea5DxPN4ojs47XW8eQzZByDkj6VoaV4s8QaRpsUMejtLAijawjY5H4UJ++W8PVjhLQn17nq9tbxWsCQQIEiQYVR2Fct8SZhH4SlTu8iLn8a39Iu5L/Sba6mj8qSVAzIe3tXIfFKUnTLO3B5ln6D6f8A161lojxsLFvEq/Q5PU9AsdO8OWl0rzfbbjaAgPBz1Ndzaaxa+EPCdrHeXO+dI+IwfmLHnFc5NC194y02xvf3UMMA8gdmbbnP+fSquq+CtYt5kvWjOosZCSCc4XtmsbuOx7M406zUasvMoXc2t6nM3ieWFljilBRckYAPb2r1rQPEkWtadFPBIdxXDRk8q3cV5xH421LZJpsukLJsBWSFFOVHpVfw9Y6/ZXcWo6TZyx21xMUeBwfl9yD296uJli8PGcPfSjbY9nF1KO+fqKeLxh1RT9KqKW2LvADYGcetLWp809HYt/ao2+/D/KoZLbS7riaygf8A34wf6VFRQIrv4U8LSMWfRrAse/lCirFFPmA3KKKKQBRRRQAUUUUAFFFFABRRSUALRSYpaACiikzQAZozSE03NArik0maaTSZ4poQ7NJmmk0mTVIhyHE00monnjiI82VEz/eYCkWaKXPlyo+Ou1gaYuZE2aQk9qaDSE07CuO3H1o3UzNGadguO3UbqZmjNFhXH5ozUdGaLCuSZpN1MzSZPpRYLkm6l3GosmnZosFx+80bjTM0yadIIWllYLGgyzE4AHrSsNak+40bjXmcniHxJ44nktvCL/2fpsLbX1SZcmQjqEGORVxdA+I9t/qfFdjcgDgTWoyfxAp2XUtRZ6ASSDivNIX/AOEp+KlzeZDWOhx+TGeoaVuv5VNd3HxRsLWVzbaPeBEJ/dbg5PsM1h+FY/GfhbSfJPhL7U08jXEsq3ADszc8irjHS9y0rHqHYfjRXEnx1qtudt74M1aMDq0YDikHxO0tGxdadqtse++1bH51m6bZR29FcjB8TfCcuAdR8o9xLGy4/StKDxn4buSBFrVk2f8Appg/rU+zl2A3KKqxapp8/MV9bPnpiVTVkOp5BUjsQc0+RgLUVxdQ2kLSzyJGgGSXOBU2MjOKw/E3h6LxHpwtnkMUitlHHaoafQ1o8vOlN2R594m1dvGGt2+l6cWe3V/vAfePr9K9T0+0Sw06C0jzsiQKKzPD3hbT/D0BW3TfM4w8rjLGtvFSotbndjMXCSUKXwx/E81+KLA3GnQZJ3EsR+Qrv9PgWLT7eMLjbGo/SuM8Y6BqereI7GSG3Z7VAoZgR8vzc/0rvkG1AMYwKlXbKxFZewhFPVCg15z8RJBJrui2uM/MWP0yB/SvRq808VRHUfiJY2Jz8sYU+2ck/pRPYWWNOo3Lpcj8UzxyeJtDNq6mVXAJXnuMf1qWYeNLW6kjivIJVySIyQSozxxS3fg9fC6NrETTahNDzHHtwEPYnuQKb4etRb3U+s67qAS7kjLLCz7SFPPIz+lSepGdNxThql5bnOaPe6xFrN3exWn2u6yRMFHQ5rvvDvifU9Q1JLG90mS3DKSZSCAMVzPgu2u9R0nWpbOUw3MmAkgHfGa3vAmvzXJl0fUd3223JAZhywHrTiGPkqilaK0O4oozmitLnzD3CiiigQUUUUgNyiiimAUUUUAFFFFABRRRQAUlBIrN1TWtN0eDztQvoLZB3kcL+Q70Wb2AvSypEheRwijqScCkhnjnjWSKRXRuQynINeb3ni3T/Hclz4c0+1u5reSNg96qEJG2Mr9Acd6y/AupaudD1TwxBOsWs2BItzMOAuef8+4rX2T5bsyc7HsBbNMY1xvhbWfEk99Np2vaUsLQqD9qjb5JD7Vua9q0OiaNdahMw2wRlsZ6t2FRyO9h810VLfxTptz4oudBjlY3dsu5yeh7kA+oyKz/ABt4pvPDC6ZPBDFJbXFyIZ2fOUBxyMfjXCeHPBy69pD+Ib7U5bHUryZ5opkkC7Vzxml8Z+C9Ti8Ky6pqGuz381tGCEzhGGev1wa6VThzJXMufQ9J8U6y2neFNRvbSdEnjgLxN1+bHHFQ+CdYn1nwrY3l5PHLdyR7pNvHc4yO1eX6v4P0yD4cnXk1C+mlaBHVWnJUliBjH1rtvh7o+maHolvdJOEuL+NGdZJBye2BSnTioOxCm7mr4w13WtGtoX0fR2v5Jm2Z3HCHtkDrXKppfxH19c3upwaRCekcQ+YD8P8AGvTgaq6heRadZTXcyyNHEu5ljXcx+gFRF2WxUjgIvhTBI+/Ute1K8kPX59o/qa4++046B8QbDT/C1/dSyF185Gk3KvPIP4VuzeNdb8cahJpHhpVsIV/1lxM+JAO+BXXeE/BVj4XjaRWNxfy8y3L8lvp6VvzSj8Rne51gbjFFMB4prSBBkkAdeawsXzEuaQmuJvPih4Zsr5rV7mSRlOGkijLKD9alu/iT4ah0x7uLUYpyF+WFeJGPpg8ir5Jdhc6OwzRurK0LVxrmjW+oi3ltxMu7y5Bz9a0s0rD5kx+6kJpmaTdTsLmH5pdwqPdRuosHMSbhS5qLdS5osFyQGuA8eXc2rarp3g6zlMbXpMt5IvWOFev513e7nnpXnvgsf214t8R+JJMlGn+x2xP9xOuPrStuzSnqz0LTbay0rT4LGzjWO3hUKiqOg/xq2LiLP3qzu+aK5m7nSjU+0Q4++KcsiMOGFZNFIDXGPamtDE/341b6jNZgcjocfjTxPIP4zTQiWfR9NuARNYWzjvujFZNz4D8L3RPm6HZc91iAP6Vom7dM5IOBnntXKeFfG0usJfS6h5MMVu+FkztGPcmhza6m8MPOcXKK0RZk+E/hGQHbpxhPrFIy/wBaot8IdFiYmz1HVrU+sd0ePzq5rfj+20u9s4oQlzDO2DKkgIWumXUrd4jIJVKhd3XNNVX3HLDVYJOS3OKPw11KDmx8aavEe3mkOKb/AMIh49tv+PfxpBMB/DcWYGfyzXTeH/Fdhr/2n7NvX7O21iy4B+lbomiP8Yq1WkYzjKEuVo86Nh8Trc5Fxod4o9VZDQdR+I1ov73wtp1wO/k3eCfwNejeZH2dT+NL5i/3h+dN1W+hNn0PMx4v8Vw/8fPgK9AHUxXAb8hikPxDni/4+fCWvQ+uIAwFem8HuKUAHvRzrqhts8z/AOFoaLGQLiz1WD1D2jcVXHj3wPPfLfyvJHdpwJJLV1P8q9TaKNuqKcewNV5NOs5Qd9pA2f70YNJyg90OEpQehw6/EjwfIMHWYVH+0jD+YrB1u88A+ILtbmbXo45du3KSYz+GK9Qbw/pEn39Lszj1gX/CoG8K6A5O7RrI5/6YrRem+jNKdadN80XY43RNc8GaDZ/Y7PWrPbnJJkyWPvViLxT4MgvJbqPVdPS4l+/Ju5Paum/4Qvw1/wBAOx/78ik/4Qzw1/0A7H/vyKP3fZjlWqTbbe5hv478LRgE67ZEe0hNRN8Q/CKnDa7bfhk/0ro18HeG1ORotiP+2IqVPDGiJwmk2QH/AFwX/CnzU+zMmcifiX4SB41ZW/3Y2/wpn/CzfCv/AD/v/wB+X/wruBomlrjGnWox3EKj+lSf2XYf8+dv/wB+hS5qYWRwv/CzPCY66oo+sbf4UV2zaLpbnc2nWpJ7+Uv+FFVen2YWNOiiisSQooooAKKKKACikNJQANjr6VxXi6z8IXV3BceIJ7YSW2diPL1z6qOtdk2TXJah4A8P6jrs2r31p9onlxlXc7OB6VUN9TOd2rI8u8J+K7Tw14i1uOwtJr63upN1rHboTnDHHHYAGmeIrrxJa66PF8eltpAfEDM+GzkHlh+H51e8Q39r4O+JUdxo9rFJ5lp5Qt7fAAfkDIFdT5t/f/DnUW8ZCK2EqsV9VHVePUGu56SUrbnPf7LKNh4O1DU7mzudX8YTSySbZooYn2hgMHpnn8q6jxn4aufFGmw2Ed8beISh5BtzvA7D0rzH4Y2C6/r8c2oXksg0xB9nhL4+Un+Vexa8NV/sec6OIv7QwBH5o+WsqvNCpa+xSeh48fBtjF8RY/D091cy2MVsJZWeUjHBI+g6V1XiiPxHfWkthpU2np4d+zhTdSuDhQOQTXI2/hu81f4kvpvie7Z7qSDzJJIDsz8owoOOgHFdb4+tbbwr8NH0vTkeK3klWLBcseTk8/hW8m5Tir6mUdmc43hxYtGgtdX8cQxWKqCkEJBBAOe3JrW8L+EvBd7eQvZ63Pf3Nuyui+btII6cEdK5bw7F4SsbdH1HRdUvbggMS0RMY+g/rW5r+n2OjeL/AAtf6JB9j+2MpeFBjg44I/E0qkrtxuCPYVOBTWO7g8j0pBwvNYOq+MNE0TUUsL+8EM7JvAIOMfWuVRb2HddTkviP4bFjCvijRj9lvrNg8pj4DLnrj2/lXZ+GdYGveHrTUMYaRMOM/wAQ4P61yHjfx1oknhe8tbG9juri5QwokfOC3c1sfDixn07wXaRXCFHYs+09QCeK2abirk9Trs4rN161vL/RLu1sZhBcSoVSRugzV/dQW4qbDOE0f4X6Jb6UsWo232i7bmSbeevtTovhR4biulmZZ3UNu8syZWu3zRuq+aROgRosSKiAKqjAA6AegpSabuFBNSkPmHZpMmm7qN1UK47J9aXNM3UbqLBcdmnA4qPdS5pNDTM/xHqA0zw3qN9u2mG3dh9ccfrWP8PNOOm+BtMRs+ZNH58me7P838jVP4pXBTwXJbpnddTxw49ctXXWdulrZW9uowsUaIPoABUVNIHTRJqKKK5TosFFFFABRRRTA57xidWXSN+kyCN0JaQseq4rzPw+Xt9OuZL5Q2kSZ80/xF+wr0Lxp4ks9KsZ7GTebmeBtgVeOh71xGha7Z2vhW9tZbL7QIh5jBz8rZPrXPLc+lwEZrDN8u7Rn2WnaZdW91fTShIRkw2yyjeQPrWtbyWGleFrjVrG8nM1ynkLE7Z2k0wzWgs1u5fCYW3ZQ3mIeMeuetZOraTt0yDVrNXjsJmz5TH7jdsflU+h2t+1aU9v60NLQfEd94XtRAdNZ1mfcGOQXJ6CvW7K5e6sILh4zHJJGGKH+EmvOZ0TUvGHh60jG6OKNZWA9QM/0FemBdoC+gFbQPGzPkdmlZvU4L4kNqNoLe9tL+SCL/V+WjEZJPWsG/fxVo2mx38mrM0Rxx1PNbnxQZmtdOhQjLz8VzPiC11+2063j1O7jktmdQqKBwe3vUO9zvwKTowTsbsvizX9G8PW1xdGKW4mk+XcOqYzSL8QfEEYUy6Q5UgHKqwqp45I+xaDbrwfb1wP/r16bBBGtlEhjHyoB09qFzdzKr7GnFTcLt3Ob8M+OZde1N7N7J4WRCxYt0rsPMb+8a8y8DKJvGmtTqPlDMB7fNXpVaRk7HlY+EIVPcVh/nSjo5pftE3981HRVPU4SX7TL/fNL9ql/vZqGilYLk4u5R3H5Uv2yX1H5VXoosMsi8k9BS/bHI5A4545qqKyfE+tp4d8PXupNjMUZ2r/AHmPQfnVwjzOwN2Oe8UfGLTvDOtyaW1m9y8aguyHgE9qK8NETXryXV0Q08zmR2Y8kmivR+pxM/aI+xaKKK8woKKKKACiikNABSZpM0hNBLYjGuc8Yafrep6ObbRL2O1ndgHdx/CeuDXQk801hxVJEM8P8TeE4PA39h6qs8l1dfbQLmeQ43Z/l0ruvFXhGfxdLprjUjFp8bB5rfHDg9wfXtzXQ61oen6/arbajAJoVcOFPqO9XYolhhSJBhEUKoHYCtnUbSMeU8o8XaTceEPFGka7olqWhbbBNBEv3gBgDA9RXq8bl4kcgqWUHaeo9qSRFY5IB5zSjjFKUnJaiseeeMPDWvf8JfZ+IvDyQyzpF5ckcjYHf+hp974V8QeIvBl3Ya7ewSag8ong8sfLGR0Umu/PWmGrVRq3kSeXWmp+PtNsotP/AOEat53hARJ88EDp3rQ0LwlrN74gj1/xPcRtPEP9Hto+RH9a9APPoPpTeBVe0uJiknHPWs3UNC0rVW3X9jBOcY3OgJ/OtAmmk0oq2xJg2vgvw7Y3Cz22lW4kXnLKTj8zW6OABSE0harsF7D6QmmZozRYnmF3c0maaTTc1VgbJM0ZqPdRmixNx+aM0zNGadguPozUe6jdRYLkmaXNQ+YAMnj8azrzxHomnj/S9Vs4T3DTLn8utJopJs534hfv7rw5adpdTQkeoHNd5XkXivxloF34j8PXFtqK3EFpcmSZokZgoxx25rqD8WPCO4n7Xdj/ALc5P8KzqwbSsd1FWWp21JiuOi+KnhCRsHUZY/eS2kH9K07Txv4Yvjtt9dsmY/wmTaf1xXP7OXY2ub2KXFRxXEFwgeGaORT3Rgw/SpeOgPNS4tANxRilopAcj4+srQ+H7m9lhQzRqFWQjkZNcpewR2vwwt5NoVp2A3Dg4JJ5rb8cWviTVJZdOs7Qy6dKFO7ABBz61D4q0u6g8KaTpyQySlGUOIlzjA5P0rGSdz6HC1OSnCLl1OZuZVj0BxD4iaULEAbZlHPHSuhu7Pf8K0QlQUjWQbuxBBrL8VfYnDaZa6PIt2CoEqx8N06Gn/Zta8TTxaHHE9ra2iqJt3Q8dz61NrHW5J8s72V7l/4b2kt3ez6rcHdsQRRn/P4V6T1NeaeHPtvhTxZ/YrxvNaXRzGRzj3r0sjsKunorHj5m+etzJ6foec/EfzLjVdItojtcklWPY8YrC8Q2mtW1xptpqt5HcI8oaMIOc8e3vWhr1j4r1TxGZ/7ObbayMsL4ABAbg8msfWI/EE+s2FtqLxpdE5i6fITx2qXc9nCKPs4JNaI6Pxpo2p3V7p81jaGaKCIHPYNmoj4s8X28YSfRiVxwVib/ABpus+IdRhs7Pw9aXBm1LIE8kZ5zkcCtzxNNr2meFoJopVMsWPtDhMnFFjn5nHlhNJ9ij8NbS4juNTnuIXiaRweVI55J616FWV4d1eLWtDtb1AodlxIo/hYda1evSrirI8bHVJVKzclboFFFFWcgUUUUAFFFFACjrXlHxq1I/ZtK0hDjz5DLJ/urwK9XH9K8F+K9z9q+IJhP3bW1RfxPP9a6MMrzIm7K5yRooor0ednFc+wqKKK8Y7goooNACZppOadTDQAHimE0Fjmmk1aRmwJprHNBNMJqkiGwJpCeKKaaqwgppNBNNJ5p2M2wJpuaCaaTxiqtoSZ+t6xFoen/AG2eN3iDqr7P4QTjNXUkWWNZEYFWUEEe9ZPiuNJvC2po/KmBj+Qo8MOzeF9NLklvIXr9KhS96x0ulH2CqLc1iaaTSE00niuhHDzDqaaQtTS1UkJsdmkzTSaaTzTsRcfmm5puaTdRYTY/NFMzS7qdibjicUmaaWzTc07CuSZrmvEni1dHnh06xtzfavcHENqnX6t6CrHifxBH4d0WS8KmSckJBEP43PQVN4C8Lf2TayavqzibXb/95cSscmMHoi+gFZVJqCudVGk5asx7L4eatr7G78WaxcLvIIsbOQoiD0J710lj8M/CNhgx6PDI/wDfmJcn65rpzNCDktzR9rhB6sfwrjdWUtTvUEivBoel2oAt9PtYlHZIVH9KtfZYe8Sf98imfbYvf8qd9sh96m7KI5tMspl2y2sLj0eMGsq78EeGb9SLjRLJs91iCn9K2ftcR704Txn+MUczXUZwtz8IfDpbzLCS906TqGt5yAPwqo3g3xnpY/4lXiz7Sg6RX0W7PtmvSQyt0IP40Y456U1UaA8wbWvHWjnGo+GIb2MdZbGX5j/wE0qfFDSIm2apZ6hpjjr9ptzgH6ivTgq+lQy2sE6lZoY5FPVXQEfrVc6e6A5Wx8VaDqgAs9Xs5GPQeaAfyNa6gOAy4K/3h0qhqHw78J6nkz6Hahz/ABxL5bfXK4rCk+E9latv0bXNX05/SO4LD8jTvBlXZ1rRoTuKAn1I5pAqgsVVRuwSQOT9a48+FvH1hzZeKYL1R0S8g5/EimPf/ESwOLjw/Y3qjq1tPtJ/A0ezi9mgc5Pqdi0ETSrKY081RgPjkCpOtcQfHuoWmRqfhLVrcjqY08wD8qfD8UPDbcXEtzaP3FxAy4/SpdJkuTe52h61zup+FYtT1+31V7lkMC7RGF6/jT7fxt4au8CDW7Nj/tPt/nWpDqNjcL+6vLeTP92UHNS6bNYVpw1izC0TwZaaPqdxftK1zNKfkZ+qDvz610FzbR3dtJbzDdHIpVh6ipxh1ypDD2OaMc470uRjniKk2pN6o5HwX4av9AnvFnuEa3cny4x14PX8q67nvQOPXmijlZNas6suZhRRRTszMKKKKBhRRRSAD0NfOfjqUz/EXWy38Eixj6BRX0YK+bfFzA/EDxCeP+Ps12YP4mZVfhMuiiius5LH2FRRRXkHcFIaKDQA0mmk0GmmmQ2JTSaU00mrRDY0mmnmlJpmatEMDxSEgUMaYxGCT0HNMndpEF7fWthAZrqZIowM7mOK5ZvHK3LEaTpN5fqP+WiLtU/zqnp9l/wl+s3epai5ksLeUxW9sOBkd2rtYkSFAkUaxqBgKo4FYJzm9Gd8oUcP8auzA0zxbBe366fe2dxp964yiTgbX+hrfz61yPjdUabRgq/6Qb1RGe+O/PpWprXiWw0WEB3866fiO3i+Z2P4dKqM+jYVsJzqMqa3KHjW7c6dFpFt813qLiJVHZSeSa6C0t0s7OC1Q5WKMID9Biue0DSLua/fXdYH+mSriGIHiFD0H1rpCea0pRu7syxk406aox1tuKxppNJmkJrpSPLYE0hNIaQ/WrsQwJ5pCabmkJqrEtjqTNNzSZp2I5h+aTNMJpN1FguPJpNw9e1MJ5rP1vUU0nQ7y/fGIImcD1bHA/OhocVzOxzsEA8W/Edt3zadoYyM8q05/wAK9IzXJ/DrSZNL8JwTXI/0u+Jupj3y3r+FdXXBWknKyPZpx5YpBk0UUViWFFFFABWBrfi7TtBuo7e7WYs67sxrkCt+vMfEiJe/EqwtWUPGqgMCM5HJNRJ2O/AUIVZvn2R1OnePNHv7uO2guWEsrbUUxkc1rax4lttAtftN5MwTOAq8k/QV5xa20c/jK5ubO3Bg01CwSIYDuKxtbl1LVLyG/wBaimhs5H2IF/gH0qOY9JZdRnVsnZWPbNJ8QRanYx3UILJINygjafyzWml4jHB4rw3UbK30SwjubXxDOVcbo0jIJOfTB4H1rsfh+msPYy3OqSSukpHlCVsnHrVKV3Y5MTgIQi6kXp0PR1lR+jUjOq9TWZ0PBxXB+N/El000GiaZI5u5nG8oeV9vanJ2OKhQlVdkeobgRxSDnrXB3upa9oXhe1Ft/pt2hAmdxk4xkn6Vztn8UNdl3bdJE+04PlKx/wAaOY3p5dVqJyjayPX9o6Y49Kgn06yuRia0hk/3kBrzSP4tTpKEvNIkiJOPv16Zb3Kzxq+4AsAcZ6VSlfYwxGFq0Lc63Mi78D+GL7/j50Oxf38kCse4+E3g+bO3TXgPYwzumPyNduGHrmjg84qlJrqcx54/wi0pf+PTWdbtj22XeQPwIpn/AArXWIMi08davGvYOqvivRqMU/ayGjzceDfHVsw+zeNVcDtPZqaRtE+JkRwmuaPP/v2xX+Vek0Yp+1kFjzX7J8Uouo8PTf8Afa/h1pN/xOj5bSdFl/3Z2H9a9LxS4FL2r6oDzP7d8SEOG8MadJ7rdYFI2q/EWMbj4QspP9lLyvTBx0prYALHgAZNP2it8KA8k1bxz4t0G0N3q3hO2toBxn7eCSfYY5rV8IfEXSfFSpDuFpft/wAu0hyT/unoa8t+IPiN/FPiycpITp1k3lQL/CzDq2Ky/C9rLc+N9Dit1+dbpWOP7o5b8MV2OjCUNVqZqetj6X6kYHfHNfNXiUE+NvEDEH/j9bmvpQfM2QeSc15doltb3Pizxis0KSIdQAAZc9jWNCShdjmuZWPKjgHFFezyeDtBmcu2nR5PocUVf1hGPsmet0UUVxHQFIaD0pjUANammlNNq0ZsaTTTTj1phNUiGIelNopM1aIY00mAeD0oNNY07X0IvZ3OK8jVvCeo3bWti1/pdzIZfLi+/GxqVvGlyQRb+H74v/00AUD611M08cETSyuqIvJZjwK4y+1a88V3T6boZZbEcXF6eBjuF/xrlnGzsmezQnCt71SOncxYU1jx5q/2p5VsbaxJRTEd3zHrg+vFdjo/hrT9IkEqRma6PW4mO5/z7Voabp9vpGnR2VqgEUf5k9yfrVnNbUaCjrLc5sZmTl7lLSIE96aTSsaYTXWkeM23qwzyaYTSk0zNWkS2BNNJoJpCapEOQm6kzSZoJqiGwJpM0hNJmnYVxc0m6m5ppPNOwmx+6uO+IDPewaTokbHfqF6iMo/uAgtXW5rlkX+0/izYx8GPT7N5Tz0ZuBUy0VzfDR5qiPREjWGNIkGERQqj0ApaMg9OnaivJbuz2FoFFFFAwooooAK8vuFe8+KkwjO0pGcH0+X/AOuK9PPQ4ryey1S2s/iDqd9dy7IFLLuIyNxIA/rWMz2MsTtNrsS+G57+0tNTs7CKNtVSbc3mdHGcGn3Wj+K9aiKalPbwQfxKAD/KsYzQX2p67fmR1tXC8rwW5GP5Ve0/QJLrQP7Rh1W8thsJETPyQPoe9S2evyuD501rbp1M+30GQXH2nRZ4NQNufnjZCMHn14PSvQvCev6nqk0trf6abYwR5Z+gz2HNcF4R0bWNQt5rjTNS+zAPtORncRz6e9el+GbPV7SGddXvFuXLfuyBjC/kPenDocuaTVnFtNo17tpBYzmH/W7CU+uOK8Wt7zVPD+oTapqFgXuZScPMec+wr2i+uBZ2FxcEEiGMuQOpArxg+IbXWfEAv9Y8zyI2zHAq5HsD/WqqmGVaqTa0Ol0SLVG0XU9cvriULcxsyREnb04IpnwzlhXT9QdyCySGQ8c4x/8ArrQ8ReILS78BS3NoCiSnyUVhjBzjgVy3g6U6JrcVvdD9xqEIGCPXp/WpbZ2Qjz0Ju1nfb0JItUsdb8X/AG3Up44LKFvkjbocdP8A69etWt1b3cCzWsiSREfK6HINeU+NdJ0fT5Le10y2C3kzDG0k9TgcV6R4d07+ytBtLM/fjjG7HrTpnHmihKjCcW+1jWDsOjH86UXEqdHP40yitTwSwt7KOuDTxfN3UGqlFIaLpvwOq04X0eOQR+FUKKYzR+2xH1H4Uv2uE/xVnUUAaf2iLH3xXF/E3xUvh/wpL9nkH2y7/cQAep6n8BXQ4r59+IuvHxD4wZIpN1lpw8mP0Z/4j+f8q6MPT55XeyInKyOXhXZGq53EdT6nqa9C+D+mpPq+oa1LjZCvkQk/3jy38q89mfyoC4Gfb1r3XwNo/wDY3hCyt2XErr5soI53NzXXWfLC5lT11OxWaLdneuK818JkSa74rkBHOpsPyH/167wHb82OnNef+AP3mn6pcnpPqMzL9M1yw+Bmp1tFFFc4HoFFFFIY01GetPJFMNMljWpvalamk8VaM2xCaYaU00mqRIhph5pxIphNWiGRzSpDE0kjhUUEkk9BXJz+NUuZPs+hWE+pT+u3bGPcmuskVXRkdQQwwQR1+tRRQQ2ybIIkjXGMIuBWcotvQ2o1aUNZK5yK+G9W12QT+Ir3bDnIsrY4X/gR711NvaW9nbrBbRLFEnCqowMVYprYrSNNLUmvip1FbZDDTM04mmVujhYZphNOPFMYirRL2EzTSeaXNMJqkZNhmmE5pTTc0yWwzTCaVs0wmrSIkwJozTSaSqJuLmmlhnrQea5a+1nUtZ1iTQfC0Ky3Ef8Ax83b/wCrt/x7t7UpSUVdmlOEqjsjqTzXN+B0F54y8S6hjhJEt0PsByKfL4c+IGjfNa3VprcWMskv7qQHuAen61l+GtZvfBttdw6v4Y1iOS4uGnkmiiEijPYEHmuedRSg7Ho4bDypyuz1IdKWuNh+KPhZ/wDX3VxaH0uLZ1/kDWta+MfDd7j7PrVk5PbzQD+Rrh9nLqjtublFQxXltN/qriKT/dcGpjwMngVPK0MKKKPxFIBGzsbHXFeYeG9ATWdW1ldRt5FhLA4OV3HcTwfyr1Cl2gcgD8KlxudeHxc6MJRhuzl7nwNpc2j/ANnQhrePcGLJySffPWuZ1rwEdI0ue5h1icpGhJRgMY/CvThUVzbw3cDwzxiSJxhlPepcFsbUcwqwkru6PJfC3h7W73SBd6ZqbWqs7fIMgEj6V6H4asdYsLaZdXvFuZGbKMOcL+QrSsbC2063FvaRLFCCSEX1q1SjFRsPFY+VZtWVmZut6vbaNpcl3dRvJEOCq981wb+NNG/5YeHnfsMoor0qaGK4QxzxrIh6qwyKibT7RoWi+zxqrKQdqgYz+FVKLZOFr06atJP7zyrV76PxRqmn6bYRCG3Qh5UUcAnk/lmrnjxdMhs7RLa4X7ZAQqqh5xx19K3k8Bx2Gm30en3LLeTkmOXptHZfp/jUWifDyC0dbjU5hdXR+Yj+AH+ZqORnqRxuGi1JPRdO5zfgaOLVvEhvNTuvMuIxlEbqTjr+FeudK4PxH4GkluRqGhkQ3SkEoDtDfQ9q7LTYrqHT4Y7ubzrhVAkfGMmnCNjizKtTrtTg/l2LVFFFaHkWCiiigAooooGFLSUucc0JXdhnMePvEP8AwjnhS5uY2xcyjyoP948Z/CvnuBGSP5yTIxLOfUmuz+J2v/214q+wQvutNPG0kHgyHqa5HjHPpXqUYOMbdzlqyu7F7w9pp1vxTpun4zH5oll4/gXk/wAq+hQoUYHQcCvLvhHpm+TUNbkGQ/8Ao8Jx0A5Yj9BXqR6cVz4qd5KBtBWRS1m8Gn6HfXbHAigZh9cVznw906VfCGmxIuZJ0MzcdNxzSfEa6kOgQ6VAC1zqU6W6BeuM816J4f0ePStOgi24dI1QD+6AMAVnflpjLdrptvb26xmNXI6sw5Joq9iisAFpDS0hpDGNTKcx5ppq0RIaelMNPNMJqkZsaaZTjTenWqJGsO9M61yuvfEHStIuvsVuJNR1E/dtrRd5z7kdKzYrPx94nAea4h8P2bnISMeZPj69qofJc7S5ure1jMlxPFCg6tI4UfrWBdePPCtmxWbXbPcvUI+7+VV7X4SaAXE2rS3mrXHd7uYkH8K6Sy8GeG9PAFtotimOmYQT+Zpc0UHsTlG+KPhAHH9qqfcRsf6VLB8RfClywVNat1Y9BJlf5iu3Glaco2iwtcenkr/hVa58MaFeKwuNIsZA3Xdbr/hT9rHsL2K7mVaapYagN1neQXA/6ZSBqtMcVjXvwk8KXUnm21m9hP2ktJChFZU3g/xj4eO/Q9bXVIB0tdQA3Y9mq1ViRLDvozqiaaa4+08dx2939h8R2M+kXnT94MxN9G6V1qyJIgdGV0YZVlOQRW8Wcs4OO4ppp606m9zVowY3NMJA61Q1nXLLQrB7y9k2oOFUDJc+gFea6j4g8T6pq9slncNZ3LyBo7CMbiif3pT2+lUkXGm5K56wWyKjNEYcRKHx5mBuI9cc0h61aOeTCiiimStTnPF+tS6fpiWtjltRvn8i3Udcngt+FdP4S0CHwtokVnCf3zfPcSgcySHqc1yXhaH/AISTx5f61IN1lpmbW2yON/8AEwr0fiuDE1NeU9rC0lCJL9olBzuyPTFO+1sCTjPtUGaSuI62h00Vhcri5soJc9S8at/OvOdQi8Of8Jg2j6l4bs4YH+5OFxuz06V22r6lHpGmy3syO6RjJVOprlLbUdB8c6hDE9vL59uC43DHfpmjnaO7DUFKLnJXRna/4c+H2iXKQSw3lpJIN4a1lYY/WqENl4ax/wAS/wAaavZegeQkD8xXplxZ2MzCGeCCUqMKJFBOB9azbzwjoFxGd2nQIT/Eq4NP2kiqdOhopJnOWWla9c4TSvH8VyQMiOaJWYj+dX/7N+Jdt/q7rR7tR/fQoTWH4Es4Y/GeqCAFY4cooz05r1ITSL0c1SqtozxmHjSnaLOIGp/ES14n8NWU4HeC55P503/hM/Eduf8ATfA+pLjqYnV67pb93JAlBH4VieL9YnsPDN7PBL5cqqAjr1BJHNV7VdUY06M5yUUjn2+JlpCR9t0HXLTHUvaMR+dOT4reFWfZLdXEB7+bAwxWx4I1S9u/DdvcX0hnkck736kZro3kt50xPbRyL6MoNCnB9Aq0nCTizk4fiH4Rmxt121BPZ8g/yrQh8VeH7j/VazYsfTz1FXJ9D8O3O7z9CsHz13W6c/pXK65pHw/0++tra/8AD1sr3PCOsWAPxFLngZxhKTstzrItQsrj/U3lvJ/uyg1YDL/eH5iuXb4XeB503LpWwEZzHKw/kart8KfCq8wSajb+8d2wp/u+4rO9jscHOdpx60cfjXCWvw80a6kkGneLdaUx8MI70kD8Ktf8K5vY/wDj28caun+8wbilaPcGmt0dhtJNLgjrXIf8IL4mQfufH16faSJSKP8AhEvHkR/c+MYZB6S2oNPlXcVzr6K45tJ+Jdtkrqmj3R7BoSuahF/8RbJ/9I8P2F4PW3nINLkXcDt+lJXEf8LAu7Nsat4X1S0HQuieYn6VqaT468OazMsFrqUfnsdoikBVs+mDR7KXRAdHRRRWYAOtYfjDxAnhrwzd6gf9aF2Qg93PStyvEPitr/8Aa3iSDSIXzbWA3SAHhpD/AIVtQhzSFJ2RwkKuAzSEtLIS7se5ouGKxFRnc/yrj1NS1Ppaxy+ItKimx5TXKbs9Otentqci95nufhPSBonhewsgPnWMM/8AvHk1tY45IH1pcHp+A964zxLrV1qV5/wiugHfqNyu2eZelvGfvEn1xXmtOcm2dSJPDkP/AAlvxFn1XG7TdGBhgb+F5u5HrivWFBxzWP4Z8P2vhvRLfTLMfu41+Zu7t3Y+5raAxWVSXMwCijFFQAtJS0UxkLdaaelObg1SudRht8rnc/8AdFWiJFomoJJ4o/vuBmse51CefIDFE9BWXf3sVhayXd1MEhiXc7N6f41STbsRY2r/AMQadp1pLdXM4SGIZZzwMV59PruvfECVodKeTSPD4O2S7xia49k9BVLT7C8+IF+up6mrwaDC2bS0PHnn+83tXfxIkESxwqqIowFA4ArWdqa8x8pD4e0jRvDEHladp4Vz9+Zzukc+pJrcGrrnmIgfX/61Y7zKqksQKpSX7E/IuPesG3LVhex1Savbltrbl+oqwl/ayD5Zk+hNcI08jsSzGmbiDnNIXMehfaIuzg/jThIrdDXm1/4mh0Cza6vpMRDgDPLewFVND+KWgazdLbJLPazMcKJ0wGPsc1qqM2rpCuz1bPvSde9YcV/Mi9Qw96uxalGwHmZU/Tis2g5h2qaNp+s2j22oWkVxCwwVdc4+h7V5pf8AhbXPAzvd+HZZdQ0cfNLp8zbnjHfYa9WWQOuVII9RXBePPiVF4P1K009NOa9uZ137A2MDp+Jq6cpJ6FWUlqSaH4hsfEFiLmzcnHDxtw8behHarl3dw2dtLczOFiiUu5PYCuUvNJXV7RPGvg9Wtr/B+02DqVExU/MrDs3X61o6ZqOneM9AdXiOx/3dzbOcNGw/hP412xnzK5w1aHK7nmxv9c8YeKDNa2ko2n/RGmX93bIf+WmDwWr0XRdA0/wxYuxl3zvl57uZhudu5JrcjtoreNY4UCIqhQAOgHSuZ1fwu2p3k97qNxPfQRruttOjfy0Y9gx71q5aEupzvlvYZc+PtJjnaCyW41CRRz9ljLAfj0rR0DxFZ+I7WS4tBIhjfZIkgwVNc/HoniLVYRBcyWehaacD7Jp6/Oy+jNXSWNhpvhzTWSDZb2sY3O7Hr7knrTTfUirCC0juafSsjxNqo0bw9e32cPHGQn+8eBWTD4g1zxLetb+E9MWW1Q4e/u8rFn27moNc8G/ELVraGG5/sa4hSVZWiSR0L7TnBJHSk6sFo2Ojhptps67wLo50TwhY2zqRPInnzFupduea6OuG/wCE21nSht8Q+Er+2A4M9niZP5itPT/iD4X1JhHHqaQzHpFcgxt+orzKicpNnrpJbHTUUyGaKdA0UqSA9DGwYfzqQjH+f/rVnZjGSIskZVwCp6g1534Mijn8a65cr8qoSq4A9cf0rvr6c21lPMEZ/LQnaoyTXkXhe01+9uJ309Wigmm3yTMMcBj8oPfrWUtz2MBG9Cd5WL+r2cmv/EaWxjnkiVUBLoeRgVrt4F1m3XNp4jn/AN1hx/OsjQb2G1+IeoTajMsLfOq7zjuP8K9HfWLCOBpRdwEAZ4kBxQlc6cROpTcYwWluxgeDvDF5oFxeTXkkcjznhlJJPrmuskXzImTONwxn0rjfCWv6jreuakHlD2ETnYce+Bg/QV2lOLWx5WLdR1byPP5vh1cpKZLPXLiMsxOSD/Q1y/inTtZ0a3WC91VrmCY42EnJI5/pXr1/qdrplm9xdTJHGoPJavK50vvHmqXd3EjJZ20bCLIxk44/E1M0noj18ur1HNTq25V1sW9GfxnaaRAdOEMlqVygKjpW3pOv+Kn1OC2v9IURO215dpG0evWpPh7rSXOkHT2OJ7Viu1uDt7Guz5BPY04rSxzY6ulUlGUF6iFgF3E4HcmuT8TQaX4osVtINSgS5ikDRybvunvx3rrWUOhRh8rDBFeU65oNlp3jTTLWzjZPOkEjgtn+Ln+tDOXAUlOTlezWx0l9deJtFitrWyhiv4o4wGkkGCx/A1Tm8a65bQn7b4fkUFTl1Y4H6VoeOLG+ksI9R0+WQTWfzmNT95fp61LLrP2zwRcXs0DxObc5Rlxg4wSKUjspcjs3FPU4nwX4mg0ae6e5t5n+0P1RcgcmvX42EkauOAwBFcR8NrGI+GTO8asZJmIyM+n+FdxVw2ObNJ051nyID9TT1dx0Zh+NMzS5q7nmEwu5VPODUqXiHO4EGqdNkkSKF5ZCFRFLMx7AdaFqByHxX8ZHQ9BSwsHH9o3+UTPOxMctXz/JALaETI7C4jYOsgPO7PWt3xHrb+JPEt3qmT5IPlW49EHeqen2R1TXdNsBkia4Xdj+6Dk/pmvUpw9nExc7vQ+mNNllm0mzlnA814EZ+P4iozVmqMUzRqqg5AAGKkF3g4ZMn2rzZ6yNUVPEusx6B4evNSlPESfIP7zHgD9a8btvAeo31mNRnu4xeXeZpUZTwTz1rrPF92PFHi+w8PxHNjZYur09i38K1vggDgDB6D0rpT9lHQmWqseWzeBNaj+4kUn0eqkvgfXZAMWZVlO5WDDg+tevda19J0lrpvOmBWIHj/apfWJIyULO5xOlad8RdU0xLGeaysYsbXvuTMyegA7+9eheFvCGm+FrHyLOMtO/M1xId0krepNbkcSIgRAAoGAMVKoxWFSo5GqHKuD1p1AorEoKKKKYBTWYKMk4oZggJY4A61g6heNcSbEOIh+tMB97qZcmOE4HQmso9Sc5J608gCm1pEhiY5rgrvzPHPih7CFm/sLTHBuXB4nl/uj1ArW8c6xLpuii1tOdQvn8i3UdQT1atbw7osPh3Q7fTouWQbpX/vueSa2VoRuxGmqJFEsccYjjQbVUDgD2qvc3QhGBgsaLu5MKYHLHp7Vlk5JJ5JrBtyd2Jse8rScsaZkU0mmlqaRk5Ds0m6mk0hOTRYhyPPPiqzOmmQg4DO30z0/rUlx8MLT+y4za3UqXwUNub7u7GcV1Ou6BZeIIoI7rcDC+9WXr9K1eAAB6Cu1YlxgoxGqljH+H3ie4nWTw9rOU1Sz+Vd/WRB/Miu/BFeaeKPD82oNFqumHy9WteUcfxgfwmt7wf4vh12FrS5H2fU4eJYG4JPqPWonFT95A3c7SG4eFsqSR3HrXBfEOwjm8Z+FdbG0It0tvLuPTnIrVtPF1tL4gbRbq3nsrrJEJmHyz49DWxe2FpqlusN5As0auJFB4wwPByKxjFxZcZHUxwxLGRGoUMSTtGOT3rzLxno0vhPWP+Eu0mMm3kIXU7ZRwy5/1g9x3r0q0nWaBSOCOCKp67e6ZZaVcNq00UVo6FZPMPDDHIx3qKcpQloa/ErGDa3UV5axXMDh4pVDow7g08j/OK8Yl8Vat4b0aeLRoZG0lrhltb2eMjapGcKD+PNaXw08S63rGvXEN9ctPb+UWJKgbW7Yr1owvHmPNq4dxuz0+eVLeJ5pn2RINzMTwAOtcjpljc/EW/wDtVzvg8NQPiKLo10wPU/7IxRrpm8VeJIvC1o7JaxKJdQmXsvZPxr0i2tYbK2itbeIRwxKFRB0AHFcuIqcqsjowtBW5mWbMwWFslrbwJHCg2hEGAKtrdxt14qjRivObu7s7rGqDG4zuBrJ1HwnoOrZ+26VazE9WMYz+YpwJHQ025vLmC0leDDyKpKq3QmndocVd2OWufhNpEchk0m/1DSn7eRcHb+Rqs3hbx5pp/wCJf4khvkHRL2Hk/iK0vCPjWTWkuYL9RFewMd0a8fLVdvipp0FzJDcWtzHscqW25FUqzW7On6pV5nG2xSfWvHGm4XUfCi3ijhpLKcHP4Go4/iVpFjth1HStT0ojtNaHaPxFb8fxK8PTYBuihPqpFdHaXdlqtks8LRzQOOCeQar2sXuiZ06tOK5loeez3/gDxPN5jajZtO3HzSeUx/A4px+Hnh+5UtZ3MpB/55TBxXW6l4S8M3sbPeaNYOv8TeUq498iuef4T+ErpBNp4ubQHkPaXLD8uTRy02VTxdaK3NrRNBs9As/s1ojYJyzHksak1r7eulT/ANmkC725jDDOfaue/wCFbahZ4OmeMNWg29FkbeKafDvxCtVxb+JLG6UdFntsE/UipdKD2ZDrSc+eWpjWngjWtduFuvEN2yr1MQbJ/wABXoFhYWunWi2tpCI4VGAB/OuT3fEm0+/p+k3a+kchQn86B4k8aW/N14LZ8dfs9wD/ADpewXRmlbGVKlk9EjP8TeHr7RdVOvaED13TRqPz47iuj8LeKo/EcLL5Lx3EY/eDHGfrWY3jzUI/+Prwbq8fHVVD/wAqht/iJpFoJP8AiQ6taFmy2LIjJ9eKFQktip4uNWny1I3l3O0vr2306ykurmQRxRjLNXlVz4jjvfGllrs0MiafE/lrIV+Xoef1ro7v4jeFb6ye1vvtaRyDDB7ZhUL+NPAN1pi6fLMFtsbQjQsoHvUyozb0NMHXpUk+ZavQ7GS/il0ma6s3juD5ZZFHIYjtxXnWseKdV1bSZNPXRZommwhYIcL+GKqL/wAIWGb+z/FkloM5C7iAPwqaOTac2HjmzkPZZZBz+dDoztsdlCWHg+ZSv6ne+ELCTSvDVpbTDbKAWZfQkk1uZzXE+GrjWW1EC91qwubPaSRDIjEn2xXaryARyD0wc0crS2PMxetVu97i0UUUHMGK4T4sa9/ZPhb7FA2LnUG8pMHkJ/Efy4ru+ewzXz/8RdXGteOJ0jfdbaen2eP0LdWNdGGjzTv2Jm9Dl0QRxqg6AYrsPhhYm78YS3jAGOygJzjjceK5E8AknivU/hLpxg8O3F8683cxwfVRxXbVlaDkYUld3PQRVHW9Th0bSLrUJjhIYy3Pc9gKvgVwHjWdtd8R2HhiF8wR7bq9I7AfdWuGnHmn5HQ2M8H2M0WnPqV0D9s1FzNIT1Cn7orpc4HpSKoVQqgBQAAPQVtaTpBn2z3C4jHIU96c5XZi2Gk6S1y/nTArCOgP8VdOqhFCqAFHAA9KYoAxgY9qkrMEx608VGKlFSzRDqKKKkoKKKKQGRqd7kmCNun3sfyrLNISSxJOSaQ0wGmmn6U9ulVr26Wy0+5u2OBDE0hP0FaRVyWcdZIPEPxJvLs5a00aPyou4MrdTXbu4C5boBXJ/Dm1eLwp9tm/1+oTPcyH1yeK6G+kKoFHfrWlaV3bsSU5pDLIWP4VFmnHpTDWRlJiE004oNU9R1CLTLCa8nD+XEMtt61SV2YNlkmm5OaigmS5top0PySIHXPXB5/rTi2KpqzsZtj80ZqPdzSg0WEpEoqhdaNp91qEF/LBtuoWDLNEdrZHrjqPrVsuqKSzAAdSTwK5648QXmrXzaX4Xt/tU4OJLpuIovXJ71pCMm9DWCbZ0XiWbQJILK/1q7Fs9pMJYmVsMSO2O4q/oHi3R/EhlTTbnfJHyylSDj1we1ec+Lfh9fQ6ANQ+2HUL9X33UjvtUJjog9Kn+D+g3ML3OuTqyRyJ5UQP8XqfpXROnB0ua5u48u532u+LJtFuYdO0q0a81e7H7mAH5QOm5j6U3TPh/Jf3Y1XxnenVL0HeltnFvD7Be9Z/iS21DS/EmmeKdMs3vfsqGC5t4/vNGe4p1zqfiX4gD7FZ2k+haNnFxczHE0o7qqjpXJJW+E1p+Rn/ABD8aafNaP4e0mzt54d6wT3TR7obbcccdt38qdDp+m/DzwhPcRYln2DMpHMkhHyge1di/g/RU8IXPh22gVIJoirMRl2fHDE+ucGvK/D9zP4s1TQ/Dt0XYaW7PekjIbyzhf6V1UH7j8ia1NyseieAdAk0XQ/tF3g6nqDfabpz1BPIX8M11WMUdDwMfTtS5rhqS5ndmsVZWQlFLQazsUJXPeJPFUXhySETWc1wkikkx9F+tdDXP+NH8vwtevgEhMD8aTdjowsIyqpS2G+GotF1Iy69ZWfkzTZVnbqMdf5VpkaXdEgrbSZPUBTmub0P/iX/AA4EgOD9naQ49wa5jwr4Qj1vSPtb3lzDKXIBQ9hUNnp+wTcpuTsnY3PHulaXaaDJPBZW8cxYAOqgEV0Pg+Brfwpp6HgmINgds81y918N9Qlh8pdcd4h/DMhP65rvdPthY6db233vKjVSR0JAA/pVR16GeLqw+rqCdw1K2F9p09q5JWVCuPqK4jw1fah4R0u9j1WKcWMEm2JhySCcdKv+NbXVo0/tOw1E28FtEd8Sk5Yg/wD16XQ7nUdQ8DfaWKXF66sY/OHB9KXWwqUF7JbNNlmD4k6FJgfa5E7fOhrAn8Zvc+Orb7NqONNVRuUHCMe+ateGH0vxFZyQ39jbC/hJEqeVj8a5+w8P2GpeOr6xMAWzhzhU454obZ10KGHi5cy2R67Bqa3EQkheORD3U5FWFvnzyqmsjSdKtdG0+OytFYRoSfmOau00eBU5VJqOxd+2jvH+tKLqB+GT81zVGincgvA2chwY4z9UFNexsJshrW3fPXMYOap0uSO9NN9wHSeG9ElOZNIsX+tup/pVK48C+FrkHzNBsPqsCj+VXluJVP3sj0qZL1h99cj2p80u47s5DUPhj4KitZJ5NNW0RPmeSKZ0wPXrXiesaulprDDwbqGp29nEcGSa6Yhz/sj0+td98Y/FrSSx+GtPkI3ASXjDsvZfr/8AWryoKAAoGAK78PFxXNIxqVXE9g+F3jO71mKfSdWnefUIQZFkbHzp/jXpIrwL4XoX+IsLLnbHaSF/oRivffescVGMal0XFtoztf1RNF0G91BmC+TEWGfXHFfMsDvIGnlyZJmMjHPcnNev/GXVTBotnpKsQ15Llh/sr/kV5GoAAArfDx5YXIqvSxFdE+UVX7zkKPqTivojw5p66V4dsLJVx5UKhv8AePX9a8K0Gy/tHxXpFkw+V7gM3uF5r6IPXpj2qcQ3ZRCkrRK2oX8Ol6dcX07bYoELn8BXB+DbWaeO7128Um71KQvz/DHn5R+lWPHN2+r6lZeFrZ2/euJ7zaPuxg52k13Oj6MkEMckqbVUARx+g7E1nH3YDkxdL0kuwnuR8o5VCP510S8LgDA9BUYJOKlWsjMUU+kFOFS2UhRUq9qiFSLUs0iPoooqSgooooA5OkNLRQAw9a5vx9cG28Dau6nDND5Y99xxXSkYNch8SzjwNd8/8tIv/QhW9H4kI6DQ7cWXh/TrZRxHbRr+lRXhzMR6Veth/olv6eUv8qzrk5nf2OKifxEMrnmmmnn0qi+qWCXAt2vbcTE4CeYM5q4wbMJE5rF8VAv4X1FR/wA8TW0TnmsrxBGZNBvgOhhb+VVTWpi9xNEbOgWB/wCnePp9Kuk1xHhK7mXV7eCSRvJl01GRGOQCDg12ta1ocsjGegueagvb+302zkurqQJEgyTUmTVHWdNXWNKns2baXGVb0YdKzS1REZLmsylY6RqnjhhcXXm6boPVUGRLc+59BXfWtnp2gaYUt0jtbWBdzE8YHqTXJ+HPHVnFZLp2vSrZajZrsbeNqyKOjKazNX1dvHeprp9i0g0K3YPcSjI+0N2Ue1aSjO9nsevGCUdBL68u/H9+EiL2/h6B+TyDdEdvpxXolkkUVlDFCixxIoVUXoPauft4o7eJIYkVEQYVQMYrZsZQLaXIJ2AtgdelROd9Fsc9RSvqaSn0qa3kfJAOdwyPwrz3T7bxV4nA1ZtYk0m3MhEFqkXOxTjLZ9cV38M0NlE9zeyosMUeZJW4HA6mpkraI0ovleoajqEGk6Zc3904jggjLux9u31NeT+CIPFGjSXfiCPwtLepqZMiskyqyqWJ+71q94lurvx7pupaggktfDWmwySRH7pupQOD9Aa9K8DXB/4QfRvPf94bVCc/Sq53CHqdcpcxyx+Ir2p/4mnhXXLPHVjAWH4cVLB8UvCcrbZb6a0f0uIGX+lejCaM9HFV57CwuQTcWtvIO+9Aaw5odUSjm7Txd4cvTi31ywdj285VP5E1qx3VvOMwzxSD1Rw38qyL7wz4Gurlbe50vTBNN90KoQv9MYzWdL8LPBkzslos1rKvUW1ywI/DNN+zew3CS3R1grjfiPJc/wBgx21vbyS+fKFYqOnPApw+GM1s2NP8WaxagdFMu8D86afCfje1yLbxXDdLnIW6tweankT6mlCqqU1Psc6uka/Z+GL24vSQn2YRpbg8qMjJ9K1/BPiDSLTQYLSa8iilUneJGC9/erEkPxIt0KyWmj3y9MBimRWBd6fqQJN/8O/MOcs9pcAf1qfYO+jPSePp14uNVfcbvjPxXDBpQj029RriVhtaJgSAPpXVaMbltJtftbFrgxAucY5xmvLba58PadeJcXnhPXIHRt2HiLoCK66D4oeFnAWS7lt2H8M8DLVKlI5cRUouChTQvxC1OG18PzWZmUTzgKqZ+Y85PFaPhERf8IvYpGytiMdD3rl4IfCOr65dX9zr9rcCU/u43kwEB+tNg0TVdHuXfw3qtpcWjnd5LuDWThJO9jqg6U6Kpp2ZsPq/hbQ9avWLiK+LfvSUPPH5VkfD8jUNd1jU1B2SOQpx6tn+WKqaha67PK1xf+GYLhj96SI5Jq9o3ieTSxHYr4buINxwNo4z9cUnfqbuCVJqDu35nooopE5UE4HtmnYqvQ8CW4lFLijFAhKKKKLgFVdUv4dK0q51C4OIoIy5/LirVebfGHV/s+h2ukRviS8ly5HXYvJ/WtaMeaSTE3ZHkU97Pql/c6ndNunu5DIx9B2FJ7UqqAowMAcYpsjiOJ3PYV6fWxxyd3c9O+DGn75tW1VlzlhAhPoOTXrQ5HNcr8MNJew8CWJ2fPcAzMfXdXWXssek6bcX9ww2wRNIfwGa4Kz5qh2JWR4z4usJvF/xC1COKdEh0yJYATyC/UiueufBWswAlIo5h22OP611ngyOV9Hk1Kf/AI+NSuHupCeuGPArpc1s5tWSMJas8gtrTWdA1iy1T+zpy1rJuI8skMpGDz9K9EuPiUl7AsGiaVez6lINoWWIqsZ9z3rdi3tJsQMS3AA9a6PTdJWBfNnAMp7Y6UOonrJAp2VjA8FeDH0tJNU1WTz9Vuzvlc8gf7I9hXbAE80DrTwKylJyepN7gBUi9aaBT161DKHilpBS1LGh4p47UwU8dKhmqHCiiikUFFFFAHJ0UUUAI3IrlPiNAZfAepkDJjVJPyYE11lZ2uWQ1HQb+zIGZoHRR74rWk7SQh+nS/aNLs5gflkgjYf98iqdwP37n3qj4Avft3gnTmY/vIEMEgPUFa0r3AuDgdaKitIhnI+Mr64gs7WwsnKXWoS+Qrjqi/xH9ajTwLoCWIt3sw8xX5rksfM3f3s0zxmxtdQ8P6iR+6t7wq59NwA/pXTnBOQQR1re7jBOJjIo6bZPp+nQ2j3MlwYhjzJOpFGopv0y6jAyGiYY9eKtkVGy5BB5B61nGVpXZg9zzXR3+zTeF73OFYSWjn8cj+deiEEHHeubTwVHDqUcy30xs45jOlsV4Vz6V0crpFE8kjhEUbmY9h610Vpc7TRElzaISiuWXxbeXAa6s9CuLjTlbb5yvgt7havWni7Rrs7Wufs0n/PO4BUj+lS6bClQlzampcWFle4N1bRTkdC8YJFWIoooIxHBGsSDoqDAqCK9tZl3RXMLj1Vwaka6toxmS4hQerOBUvn2aPVTSRYU1o6Y585lz94cD1Ncvd+LNCsflkv45H/uQ/OT+VRWOseJdduFTw7o/wBliY7ftl78oX3285qOXvoYVE5PQ7fV9c07Qbf7RqFysSY+VQcs3sB1rnrPRNX+IV0lzrCy6d4cRg0Vn92S69C/tit7Q/hxZ2V1/aWt3b6vquc+dOvyIf8AZXoMVX8T+NrptQHhzwtEt5qzfLJKP9Vaj1J9falzX92P3jjC25R8cXMV6LPwJoSIr3DKtyIh8sEAPOfTNdvb26WttFbxKBHEgRB6ADFYPhbwrD4dglmeZ7rVLn5rm7k6sfQe1dHWc5XVkaCY4qrqd1Fa6XcS3Cu8KxneqgkkVbqhq9+mn2DyyQTzIx2FYk3Hnvj0rJm1L4keQW8UN7em+hgMMIY+Wkd3tcfXPf6VetBJYa00j32o2ksyFg5CuSB3J71FJFpv2We3j1F4RIWJS5sjkZ9G7UtjqKxa/Zvey28ypbmKERNlM4x82elYdT6tqM46LYvxeJtc1HXftdnIWgtVyscj7PMH94/Wuy8J+MtQ16VhLpnl26kqZkkyCR6Vwd9p2r6y0l7AlpaYj2CKOYZcA8Diu48E3YfSTajTprM2+EYOPlJ9Qe9aKTOHHUqXsbqKudoLqPGTke2K5nVvG9rp3iC20lYjM8p+ZlIwn1qxrWpxaXYNNLNFCz/LE0rYUvjgV53pfhu01dprzWtXj+1zOSvkSrwKpyZ5+Dw1OcXOpsd/4j8X2mhx27PCbgzNswmOPfmtpLXT9QgBmtIJARna8an9K8Q8QaGljq1lY21/LOsrfK7tnbz1rqk0HxhDg2mvo4xwJCeP50KcjorZbTVNOMrXO2uvA3ha+H7/AEKxY+ohC/yrHn+EPg+aTemnSQMOjQ3Drj8AcVpaF/akWmouqTLJd5O5kPGM8VqLcTL0cke9aKcu5484csnG5yD/AAktYm3af4i1y1PYC63AfgRUT+APFls2bHxxcvjoLmBWxXcC9m9RTxfMOqg1XtJBzSta5wR0f4m2Z+TVdHv/AGkg8sn8sUw3/wAR7Rx5/hvTrkd/IuNv869D+2oeqtTxcRMB8w/Kn7XuiTzhvGviC14vfBOpgDqYGDikHxN06IYvNK1i2bvvtSQP0r0rzEzw6muO+IPjW08I6T/q0n1C4ytvARnPufYU4yU3awFOz+I3ha8uBAuprFKRnbOhjx+ddNb3EN3bpPbyLLE4yrocg18t3zz6reS32pN5tzMcsRwF9h6CvbfhBcPN4DijdmPkzSRrk54B4rarQSjdE3ud4Bkjivn74kan/avjy5RWzDYoIQB03dT/ADr3m+uksbKe6kOI4Y2kY+wGa+XVne8mnvJf9ZcStI34mnhY7yZNR6Eg6VDcKZIxEOsjBB9Sal7Vb0a3+1+JdGtT/wAtbyMflXUYQ3PqPRrMWGjWdoFx5UKJj6KK434t6i0PheLS4WPnanOsAAPO3PzGvQBxXkPia8OvfE+O3UBrbR4ct6ea/wD9avOpLmnc6pPQu20C2trDboMJEgQD6cVZhhknkWOJSWPpT7W0lu5AkY+p9K6mysY7OIBcM/dsVb1Zytkem6YlpGGf55TzuPb6Vo4pBkmngUEgBTxSCnAUmWkOA5pwFIKeKhstIAKcBSCnqKllpCgU8UgFLUssWiiikMKKKKAOTooooAKQjI69KWg1SdmBw/hQnRvFmuaA52o8n2y2U9CrdcfjXT38Zyr+nBrmfHdvNp1xp/ii1Ul7B9twF/ihPB/KuqSWO/sI7iBg8UyCRGHQg81tUXNFTRDRzPiLTP7Y0C6shy7Juj9nHINUvCmq/wBqaJFvP+k2/wC5nU9VZeK6Nl6jp9K5fVfDV0uotquh3a2l9IMSow+SX6inTmmuVmTRvtwpYkADkk8YppHPHNcpPo/ibWwLfVLy2trMMDItvnc+P5V1Z2QRgDOxEwM+gFVyK9rmMoke5TIybhuUDcueVz0yO3Sub8RtNquo6f4ZtCd982+4Yfwwry38qTwYrXNvqWsSktJe3JAJ7InAH865iHxVPpnj651tIftFuhaBoh12ccj8RW1KFm2h04JSuz2qHSrKC1itYbdUhiUKoHHAFYl3pHhfV7k2zz2M068GMOrNmuI8V/EebW7E6fosM9skg/fTuMNj0FcMtlCmGjDJIMESK2GB9c0lSa1b3OrmiewzfDHQCSwi2d8Biv8AWs2Dwb4Ja9+yrqFrJP3jNxkj269a4t/Fvid9KOmNqStAy7TKV/ebfTNZGn6GdW1ez0qzjHnzNlpG5KKOpJqowlreQ00e5Q+HPDfh+2e6e1too4xuaSQDAHrmsSb4i3DI0+i+G769somwLgIVQgegx0qeD4bWX7lL/U9Rv7eLBFvPKdhI9vSuzt447eKOGGNY4kwqKgwFFc8qkE9dSjzO4+JupeKZ20p57fw5A3E087MJCPRcjrXofhXStF0bTBDo80M6v80k6SK7SMe7EGt7UND0jUrYDUdPtrhSvJeME/getcbd/DTw40xl0s3mlS9ntJ2UD8DUurFqy0Gdjilrgz4e8a6XkaZ4mS9jHSK+iySPrS/8JP4y007dT8LLcIvWSwkDZ/4DUezT2Yju6jnlWG3d5HCoozljgD8a42D4o6B5nlagt5psvQrdQMvP1rTvdV0/xHoVzb6VqdnLLNHtXEw4J9aiVOS6GtK3Mkzj5ZZbi5lEAuWUsT/o95HICP8AdPNV5A6PskgnGf4p9PBH5rWpYeBNTtLBI5INNmfqQyHP/fQpW8M6jA3GkKD62t6w/nWPK+p9BHE09lK5jR29nPcxw/6BlmCniSBvwzXpWj6Hb6NE6W8sziTBYSyF8EeledXb61YapZQIl9b+ZKqnz2EoIyM816upO0A00jix82oKz0KGr6XZanaBL+JZYojvAPY8815jJJ4FldlAurYg4JIPX14r1DW5fI0S8lzjbEx/SvMvCGq6FZ6Y0GrKjO7lj5kWRj60F4FS9k5q+gJonhi5dXg8QtE45Uuen51oW2kaoxH9neLo5QOilgT/ADrT8vwNfqCj2QJ7Z21zeoaZplr4u0uHSmUrIwZtj7h1qTsU3UVk38z0Lw1b6zBbTprE6TvvBjKdlrczSIMRqD6UVqj52tLmm2FFFFMzCiiilbUCG6uYbO0mubiQRwwoXkbphRyTXzbr+uT+J9euNXmLBGbbboTnZH2x/P8AGvSfjDrzw6db6BbSYlu/nnwf+WY7fjXk4AVQq9B0r0KFNQjzW3MakraCEkKSe3Nez/CZntvA0O5P9bNJID6gmvFbnPklUPzOdoHrnFfQ3h3T10zw9YWQHMUKhh74yarEO1MKRlfFDWxZ+C7iBSVmvHW3XnsfvfpXiKLsjVcjgYr1PxQyaz4807TWUS29jEZ5lPILHoKmm8L6Pc53WSIT/c4qIvlgkRWfQ8orf8BxrN8R9CjIziRnx7hSf6V0s/gLT5P9TNLF7feFZn/CI6toep2us6TPHPcWkgZI8YL9iPxFaKaaaIhpqe/apqlvpOl3WoXLbYLeJpGOewBPFeU+AtMutSt59YuQRLqc7XDsey5+X9Ks3Y8UfESS3stQ006PosbK90pcFpyDnaPavQrW3itLaO3gjVIo1CKAOgFc0I+zVnuXOpdWQWttFaxCOJcY6nuasAU0U8c0jIVRTwKRRxTqRSQYpwFJTwKTZSFAzTgKAOKdioZaACnqKQCngVLNEKKXFJS1JQUUUUAFFFFAHJ0UUUAFFFFMCOeCK6t5LedA8UqlHU9wa4bwzdSeFtdk8KahITbOTJp0zHhk/ufhXe1h+JvDkXiHTDFvMN1Ed9vOOsb9vwrSnL7LE0WLqLZKcDg1VIrL8N+I5L15PD+uILfWbbjn7s6/3lrYljMbbTk0ThymbRAV+v51Xu1zZzjH/LJ/5VbIqN494wTwQQfx4opy965DRyPhWUW/gBZQf9Wkzfjk15taZaDzCeZDuP55rvvDys3hTXNHyfPtZZYwPZhkGuDs+bSMd1G0g9iK9COzYrEvelpk0iRKGkbaD0xzVZ7+LGE3bzwFIxmpUG3YapSlsi0RXefCSyEl7q+psuWUrbox7DGW/pXn4h1HYJQkTL/cB5/OvQfhJq9la299pl1MtvdS3HmokhxvGAMA0ThaDsdEcPNatHqgPHUk+pqSBDJMq9ieTUWcDJ6etcxceNLi4v5dK8KWH9qXycSTk4gh+rd68/l+4Z3s0hc9TsHAFRgZGecVxcfhDxrfAzaj4y+yu3PlWduNq/icVDc/8Jz4Q/0iaSLxFpi/60Kvlzxj+8Ox+ntUKdO9lLULHd0HtgAD2rN0XXbHX9OjvbCXfGxwQfvK391h2NaVN3TAhuLO2u0KXFvDMp7SIHH61zl98OfCl+Sx0mKCQnO+2JiOfw4rqaKpTkuoHCf8K+vLBy2h+LNWs/8AplM/mp+Rpxi+JGmHC3el6rCO0ieWx/Ku5wPSlq1Vb3Q7s4E+MdesnA1bwbdYX/lrbMJR+tWbb4n+HGIS8e6sn9LmFl/Wu1wNuMcVWuLG0ugVuLaGVT2dAaLwe6BtvczE13w9rlpJAup2c0Uq7WQSgFge1PtfDuhw2ywQ2Vu8XbID/rVO88AeF74lpdHt1Y/xRDYfzFZTfDCwiJOn6vq1gw6eXcFgPwOf50nCn3NI1pwVos2p/BXh6c/PpkS8/wAGV/lWVa+ArfT/ABJb31lKY7WHnyTknP1qJfC3jOx5sPGgnxwEvLUEY+uTSfaviRYg+bYaRqKr1MTmNm+mf8KPYx6M1jjKi0bO77UYrhh428RWo/4mHgbURjq1rIJB/Knp8UNGVgt7ZarZMeomtTgfiKTptHKdtijFYmk+LtA1txHYapBLKekZO1vyNbZ4xkYqHFoAxTWIVGYnAUZzTq5j4g6udE8E6jco2JnTyYvXc/y/pnNXCPNJIT2PDvEmrt4h8V6hqRYmPzDFD7IvFUetRwJ5cSJxwKkr0720OOTuzQ8NWI1XxhpdoVyqy+c49QvWvf7ieOztXnc7YokLsT2AryH4W2wm8WX1ztGYLQAfViBXV/ETUZZ47TwzYv8A6ZqD/vSD/q4Qec/WsKvvyUXsjoh7sbmX4TEl6+oa9MpEuoTFk9oxwBXS4wKfpmlOtvFa2seIowFBPAAFdDZaJFBh5W81+vTgVEtznbuzHtdOuLlhtTav95q37PSbe1G4jzJD3boPpV8KAMAYHtSgVJDEC4GBxTwKAKcBSBIQCngUAU4Diky0gp2OKTFPAqS7ABTgKAKcBUtjSFApwFJT1FS2apCr0p1IBS1BQoooFFAwooooAKKKKAOTooooAKKKKYBR2xRRQBz3ibwtbeIIEYObe+g+aC5Q4ZD7+orCsvE91YTpo/i2MWl1wIL7H7qcduegrvSMiqepaZZ6vZvaX9ulxAwwVYdPoe1awmmuWQrFAxlCM4IPQqcg+4NIBXMaho+r+C7eS70q+S40mMFmtb18FB6K1R6X8QtIvkj+2CSwd+hmU7T9D3rR0rax2FylbWg/hnxN/b0cZOn3Y8q9VRnaez/Sue8R+GpLWRtY0f8A0rTZz5kixc+WT3HqK9PU2moWxCvDcwSLtYAhgwpun6da6XbC2tIhHCpJVeoFaRrWVmjNxPC7LZe35mmKqkfCo3Bz9K1prWCcESIhHbivTdR8I6Hqrs9zYRiQ874/lP6VkN8NNHJ+W4vFHoJKqVVPZ2PSw+JjThZo4aC1gslYq+0d9zVBcS2926xW8b3NyT8ggUlgfqK9Gt/hz4fidWkjnnI/56SGoNTlhs7hfDXhW0hi1OYYmljA/wBHTuSfXmlCUL8zZdXF86tFGR4Wk8ZeIrmTw2l0yWqAG5nYgtCndd3qfSva9H0jSvC2kJaWUSQwRjJYjBY+pPc1zugadb+D9HEFq4CL800jD77nqaztT8SSas3lg+XEvYH71eLjcS6srLRE4XCSrS8jo7nxjDHORbxNIg4LZwDVjTfE9tfyCCRDG75ABOQ1cCafC7QypKhwyNuBrztUe3PKqXs9Ny54g0+bwFry+KNKiZtHuHCanapyEBP+sX6da7yCeO5t4riCRZIZFDI6nhgehqOxlg1zR3inRZIpYzHIhGcgjBrifDlzL4P19vCOpSE2kpMmlzseGXPKZ9RXrYaqqkbS3R83Ug4ScWd/RRRW5AUZoooAM0UUUmAUUUUgAVNBB57fN90dajjQu4UVqIgRQFGPWncBUUKoUDgcVXv3tILOWe88sW8Sl3aQAgAfWrNeOfGnxZ+6j8LWUhEk+HvCD0Tsv41pSg5zshN2RwXjLxPB4h1pbjRLKGyht3zFcogWSQjvx2r0X4Z+NL7xD9q03VSJLy1QMs3TzF6cj1rxvaAAqjgDAr0H4N2rSeIdWu+THHCkRP8AtE5x+Vd9SC5GjKE25HswrzX4kEaz4i0Pw796HLXVwoPYDAzXpQHbtXlNpKNY8e65qmS0MBFnCfZeT+tclBPVmknoNfwZo7DaIZFGMZDmqM/gKzPMNzMhPQNg115FPhjeSQRxglm9K1VVnJY4TRo7zwBr9zJJZ3OoWt7BhGtYiTvByAR2rsvCPhe6ubu58Sa+jLqF6fkhP/LGLsv1rsNO01LNAxwZSPmPp9K0cU5TuNzdrEaRoqBVUADoAKeFpQKdipuSNANOxSgUuKVxpXACnYoApwFTcaQAU7FAFOxUtlpCYpwFLilAqWxpABTwKQCnAVLLURQKcBRjilAqC0rAKWkFLQMKKKKACiiigAooooA5OiiigAoozk470UwCiijtmgArP1nWLLQ9PkvL+YRxqOBn5nPoPeqfiTxTY+GrZWnBnu5flgtE+/I3+FcR5F3fXw1bxA4kv+tvaDmO2X3Hdqd4wV5GtGjKrLliJdSXfie5W812JoNOU7rbTc/f9GkqW/WPUgEu4Y3jA2rEVG1B6AU9yXcu7EsepNJjmuOriZSd0e/QwdOCs0YjeGbKN/Ms5Z7KT1glKgfhSXX/AAk1hbtNZa9PcheWilUMSPxFXNTvXtbSVrYK1wq/KDyKk0+8W/sY51I+Zfm9j3renXqxSluhVMLRlKyRR03W/E+p2olh1mAY4ZTCAQfQ1m/234rvLiaOz1d5orf5mdIlVSw/hFP1PTb2G+I0z5IbwbZiOkfqfarWnw3N466H4ciHy8TXZGFj9ST3Nd3tbrmtf9Dz6uHhHRm7L4yuNXs7ew0S2b+2LkYlDDAtuxYmun8PaDZ+F9LleSTzbpzvuriT7zsa5LSXu/hwXi1fTY7mznkLHUrUZfP+0D2rTvtfGuKs0DD7L/BtPX3NcGKqSkvc0Rjh6HtKliXVtWk1CQIuUt16J6+5rNBwwI7UppyLvYCvOSPoqFKNNWiXFO5QacKacKhJYKoGST2FZWl6vLql/ctFFiwi+RHPV29R+VHspON1sdrmk7Pc6vRdWfTLwHkxNww9Peug8S+HbLxlovkFvLnT95bXKfeifsQfSuKye9bOja9LpriOTc8B7YyV+lZQqOD5keTmOA5/fgtSfwp4lupLl/D3iFTb65a8bm6XKdmU967DFc/r+gWHjPT4p7a4EOo2/wA9tdocNG3ofb1FcpZ/EO98OX40XxrZNb3K8JexjMco6BsD+fvXs0airL3dz5yUXF2Z6Xikqjp+t6XqsayWF/b3CEZ+SQE1f6jI5+laOLW5IlFLg+lG04zipASgZJAHWirVnDufzD0WkBZt4RFGPU9amopM+tAGX4h1m30DRLvU7lwsdvGW57nsPzxXyxcXtxq2o3WqXjFp7qQuc9h2H5V6V8aPEn27Urbwzbyfu4cT3ZHc/wAK/wBa80PXgV6GHhyR5nuzCrK+g3IHJ6V7F8G7BYPB817jDXdy7Z9l4H9a8bmO2CQ+imvoTwBaiz8BaPEF2lrdZCPduaqvL92KitTU17UV0nQL6/f7sMLN16nHFeeeD7Rrfw3BJIP31yTPJ9WOa2Pildu+mWGgwkedqdyqkd/LXBarFtaYWO3gXO1Qqgdqwh7sWyqj6CxQvM4RASx6YrqNN01bOPLYMp6ml07Tlso8t80p6nHT2q/UnOxMc0oFKKUAU7hYQCnYpQMU7FK5SQ0CjFOxTgKVyrCAU4CjFOAqWwsGKAKcAKcBSuUgAoxRjmngVNy0gUc06kAxTqlloKKKKQwooooAKKKKACiiigAooooA5SjrRRQB594j1rxHB43e00eVGigslujayDAlAPzYPrWxofxA0LW2t7dLryb2VeYJFI2t3XOMVQ8VsdH8ceHtaYYhlZrKY+m7kZrnLjwzbz+Kde0WNRBczqt9p8o4KOOuDXfGEJxQHrlcn4w8a2/hyJ7a2RrrVWUlYYxu2D+82OgpNC8Q3mu+EbwRfutbtUaGSNhyJQODj3rmvCN1p1noU1wUaXXZHeO9NxzIr5569BWEkqerLpwc5cqI9JWERJrtxerqer3a58/GVt1P8Kg9DVjcScsSSeSSetc2znw7qnTGm3j5IA4if/Ctme9VBtjO4+vavPxKbfMtj6DCU4048vUnlmjhXLtis+e9eQEL8q1Xkdnfc7cmqMl7uuRaWcMl3dtwIohkj6+lZU6Mp7HRUqqCu2WyQFZmIAxkkmsjSNW+w3cscNvc3FjKcoYoySG9vXmuusvhzquq2zSaze/YVZTst4T83T+I0zQ/FuradbDwxYaTHfajbP5MdxE2YserEd69bD4dKLvqeRXx937hTWTXdQRo7Hw3ffMCu64AiHPHfFFnpXi3wNpv2qVEksS26aKBtzQjPX3r1HQotVh0tV1i4inuyxLGIYA/2R61oMqyKVZAyHgqwzmpcoxThY454qcneR5mdV/tqBJmmNzE65AbGMen1rnbq2m8PzG+sl3WRb99beme4rY8QaUfCHiBZrdSNJ1B+V7Qye3sassFdSrAMpGCDXHOHsXr8LPXw8o1Yc0NGhltcRXdvHNCdyOMgir0AUKc49ck8VyumsNH1a406RwkDAzRFjwB3FMvtYuNdYWem7o7RTtkmHVvYVnPDOUuyOyniFHfct395Pr9++l2DEWaY+03I7/7IPpXRWttFZ2yW8CBY0GABVbSLS3sLJLeBdu372epPqav1z16lvcjsdlCnrzvcWiiiuU6ye0vbiyk3W8hjPsePyq9qV7pviXT/sOv2QkT+GRByh/vA9ayu9JjmrpzcHeOhxV8FSq7o5WfwvZeHpmmeGTUdJP/AC3tJTFcw/Ucbq63RfDuga1arLpPjfVlBHMIuQHX2IPNN6Disa88N2VzOLmIG3uAc+ZD8ufrXofXHKNpPU8qpk1neDOyX4cWzAH/AISzWi47+eDQ/gXxFYsJNJ8aXWRyEvEEin8ayYZpbcjy5XUjuD1rVtPEd9bEZYSrno3X865Xi6id0zGplE4q61Ij4r8R+GG2eK9FMtnnH2/T/nXHqy9R+VegaJrWl6xpyXWmXkdxAR95TyPqO1ZVh4isdQxBKFR2H3H6H1rntW8EzadfHWfB10LC+B3Pa/8ALCf2wOhNdVPFRqfErM8upRnTdpI9JBB71n65qtvoujXWo3DKsdvGznPc9hWD4S8b22vtJYXcJsNYt/lns5Oo919RXNfFO8bV77S/CdvIy/aj591tPKxKePzINddODlNRZk9jxee7m1O/udTuSTNdSGQk9gTkD8KbketegXHw7tmybS8eMDoHGaxLvwLrFuCYhHcD/Ybn8jXoe0T2OSWpyd8cWch9q+m9Ai8rw9pcajgWkQx/wEV826lpd9b28kdxaTR8d0NevRfETTIvAFrPb3KSamYEt0tkP7zzQNvTriorLmiki4OxWMj+KfideXUIaS30qIWsB7GQ8sa9I07TIrOMFhmU9T6VjeBPDv8AYHh2GOZc3s/7+4Y9S7ckfyrqsVlKV9EKWo2jFOxShc1BHKMApwWnbaXFA+UaBS4pwFKBSuUkNApwFLtpwFTcdhAKcBSgUuKlsaQmKcBShacBSuUoiAUuKXFGKRdgpaSlpDCkpaSgAooooAKKKKACiiigAooooA5SiiigDH8UaIviDQLmwyRKRvhb+7IvINeb3Wszah/wj8seY/E9leraSREYLjoc/wCzjNewYrhPG3hvy7q38VaVal9RspVkljTjzUHX8a7KFRJWYFnVfDmsWfiS413w1NAJbhNlxBP9x8dwexrk9d0HxBpVxL4pvpLaR5XAu4LVflVMYDe5r0nQ/Eem6/YG6s5vuf62J/laM+hFYGo+J5dZ1GTRPD9gmooPlu7mU4hjU9QD3NNNvRrQqEuWSaOLv5otVsDCrBopFzu/DisWw1EW9nLFeOEeA7cn+L0qzdQ3mha3c6DFavcXIl/0ZUHDK3P5Cu68L/DqK1mXVNfEd1qDHcsOMxRfh3NY+xhG6lsepPGpJNbnN6N4W1nxVtllJ0/TT1YjEkg9h2r03RPDeleH7YRadbKjEfPKeXf3J61rABRgDiioclayR59WtKo9Wcn8Rr+4sfCxEDtEJ50hlnXrHGfvGsCXxn4b8HaXHpfh6Jb64IBxFyGY/wATN3+lej3FvBdQNBcQpLE33kdQVP4GvP8AWPCl3pPim21jw5olhcQiDyxbsQio+fvYrooTh8LMbD9E0jWb66j8SeK9QNskJ3w2gfYie5rura6hu4EuIJlmikGUkU5DD2rya0sdW8X+Ib3/AISfUVi03TWzNFC+2It12/8A166vwvr8mp6heNp8dvbeGbBPJiYjbuI7j2q69OUkFjT8aw2Vz4UvIb2VI0K5iLHkSdVxXmNl4ltotGge4YvckFfLUZYkcVa8Sa7/AMJdriLb/wDIJsXPlntM/wDex6VRt9NtbaZ5I4gZHYnceSPpXHWlTguWfQ9jA0ppXWxSnt7jXrxLq+QRxIMRwr1P1rprCyjtolAQLj7qgYxSWtsFxI4y3ardcNWu57bHqwpxi79R4J3ZzVuJwygHqKp96lgYCSuRq+x1U5W6lyiiioaa0Z1XCiikJwM0hi0UgbNL+FMVwo57UUo6UguhuT3Nbmk+JJ7JhDPmSD1J5WsXFIBzS3MK+Hp1l7yOt1jw9pPidrTVoLh7O9tmDpdwcNtHJVvUVxWhzPr/AIk1nxLL8yzSfZrXPOI04yPqf603WNXvtM0S6isdxlul8hVAzgtxmux8N+D5tO0Oxs32xCOMK3GSW6k/ma9rBTfs7tnx2OoqhPlRXxgGrNvY3VyAEibB7twK6a10e0teQm9/Vqv44wBgelbnnNGFb+HYtoF0RIOpQdKdB4T0C31D7fFo9mt3184RDdn1+tbWKdihyYIjx+vNOxTttKFouMbilAp22lxRcLDcUBc07FOApXGkMApQKcBTgKlspIbilxT8UuKVx2GYpwFLilFIaQYpaKKRQUUUUAFFFFABSUtJQAUUUUAFFFFABRRRQAUUUUAcpRRRQAUDjpxRRQnZgcnqPw+0jUNRnvPMurc3BzPHBKVWQ+4rf0vSrLRrJLSwgWGFR0A5J9Se5q7RWjqSegEDWlubz7X5Ef2jZs83aN2PTNTDpS0VDbHcKKKKQBRkgHgUUU0Bwt18NkvdTv559VuBY3bmX7GnygvjufSsjRvBfiV7CPQdQkhtNIhkJkaFv3lxk9/SvUR+dAH4V0LET2A8U1zQf+EP8QGGMN/ZN2c27nny3/uk1o21pt+eTGT0Ar0nXdEtPEOlTWF4p2OMqw6ow6GvLYTd6JqX9iawdsy/8e8x+7Kvbn1rnxEPax5luj18DirL2bH3ur22nXHl3CTBMZ8xUyv500eINJIz9tjwe3Of5VpMoOVdQ3sRmqzabZudxto8/wC7XDF01pJHpuM+jM6TxRZYIto57hx/dQgfmaoXetax5LzhY7GHGMk7nz2FdEtnBGv7uJQ3asvUNBm1CRf3hQpyuzpmtaVSlGV0iJUqjWjLPha11Fbdr3UbiV3mHyxPn5R610nPpXIjStexgarc4HHSkGhatI2JNUvCPqBUVoU6k+bmOul7SEUrHWl1X7zKPqapT61ptrnz76FfQBsn8qwovCBdibm5mfP9+Q4rQtvCWmxsAturv2HUmpUKS6lOpU9CGfxfZbtljBcXj9tiED8zUfneJtT/ANXFDp0B7udzV2+leEbqUKIrRbZP7zDB/KumtPBMA5upnc/7JxWqV/hRwVsbTi7Slc850vT5NPgYS3cly7kFmc9D7VppDLJ9yN2PoFNem2/h7TbTHl2qZHdhmryW0SD5IkX6LUvDczuznecKCtGJ5aukanJjZYy/8CGKuxeF9WmIAhRM92avSQuKXtiqWFics85qtaKxzOh+Ghp4aW6CSSnoOoFdDg1JikxXRCKgrI8uvWnVlzSG4pdtOxRitLmNhu2jFOxSgUrjSG4oxTwtLtouOwzFLinbaXApXHYZspcU/FLilcaQwCnAUtFIYUUUUwClFJSikAUUUUDCiiigAooooAKSlpKACiiigAooooAKKKKACiiigDlKKKKACiiigAooooAKKKKACiiigYUUUUwCiiigArJ8QeHrHxHp5tL1MEfNHMv3427EGtYUtNNp3QJ2dzxu7XUfCt0LTW1LWp4hvVHyt6BvQ1pI6yIHRgynkEdDXpV3Z219bNb3cEc0D8NG65BrhdQ+Gmp2LtdeFZiYerWV0fl+itUVaUaivHc9PDZg4+7MpqCxwKtxRbBz1p2naXq0tmJbrR7i1lBKlTzyO/XpV6HSdSmbC2cufcYrzp0pp2Pdo4mhy8zZTJPqaQAswUAkngd810lp4OvJyrXDiJe6rya6vTfD1jp4BWFWf++3Jpww8nuc+IzSlBWhqcdpXha8vyHm/cxepHJrstN8P2OnKDHEGk7u/JrYCKowqgD2pcc12wpRijwsRjatZ6vQjVAOgxTguOwp+KMVocT1GEe1Ltp2KKAG7aNtOop3FYbto2+1OoouFhu32o2+1OopXCw3bQAKdRTuFhMelGKWlpDsIBRilooCwlFLRQAlFLRQAlFLRQAlKKKKBhRRRQAUUUUAFFFFABSUtJQAUUUUAFFFFABRRRQAUUUUAcpRSkEHBBB96SgAooooAKKKKACiiigAooooGFFFKqs5wqkn2GaYCUVYisbmU/6sqP8Aa4q5HpB/jf8AKgDLFWLeznuPuphf7x6Vsw2EEI4XJ9TVkDAwBigChb6XHDgud7e/Sr4UBQAMAdqWikIaUU9QKTy1HQCn0UDuxm05p2PalooEJSjrRketFAC0UlFAC0hopRQAlFLRQAlFLRQAlFLRQAlFLRQACiiigAooooAKKKKACiiigAooooAKKKKACiiigAooooAKKKKACkpaSgAooooAKKKKACiiigAooooA/9k=">
            <a:hlinkClick r:id="rId2"/>
          </p:cNvPr>
          <p:cNvSpPr>
            <a:spLocks noChangeAspect="1" noChangeArrowheads="1"/>
          </p:cNvSpPr>
          <p:nvPr/>
        </p:nvSpPr>
        <p:spPr bwMode="auto">
          <a:xfrm>
            <a:off x="28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2052" name="AutoShape 4" descr="data:image/jpeg;base64,/9j/4AAQSkZJRgABAQAAAQABAAD/2wBDAAgGBgcGBQgHBwcJCQgKDBQNDAsLDBkSEw8UHRofHh0aHBwgJC4nICIsIxwcKDcpLDAxNDQ0Hyc5PTgyPC4zNDL/2wBDAQkJCQwLDBgNDRgyIRwhMjIyMjIyMjIyMjIyMjIyMjIyMjIyMjIyMjIyMjIyMjIyMjIyMjIyMjIyMjIyMjIyMjL/wAARCAGwAf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3r7PD/wA8o/8AvkUfZ4f+eUf/AHyKkooAZ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GIo1GBGuPpRUlFABRRRQAUUUUAFFFFABRRRQAUUUUAFFFFABRRRQAUUUUAFFFFABRRRQAUUUUAFFFFABRRRQAUUUUAFFFFABRRRQAUUUUAFFFFABRRRQAUUUUAFFFN3jOKAHUU0uopQwPr+VAC0UmaM0XAWik3Ck3CgB1FN3UuaAFopM0uaACiiigAooooAKKKKACiiigAooooAKKKKACiiigAooooAKKKKACiiigAooooAKKKKACiiigAooooAKKKKACiiigAopM0ZoAWiikzQAtFJmjNAC5opuaM0AOopuaWgBc0UlJmgB1GabmloAXNGaSkzQA6ikBozQAtFJmjNADS+CRivP8AxP411GTW08P+EoIrzU1Obh5OY4F9z61c+IPiefRbGCw0wF9Y1F/KtY8Zxnq59h/OrXg/wzZeFtIERcS30x8y5uG+9JIevNXFWV2BirffE5eDp+jSA9/NYUv9tfEmLr4b02THdbrGa7v7RCP4/wCdBuYf736Uc/kBwg8TfEBOZPB8DEf3LsGnf8Jr4vjH77wROf8AcnU13P2uLHVvypDeRe/5Ucy7AcIPiHriH9/4G1VV9VKtT/8AhZ7p/wAfHhXW4/pb7v5V25uocdT+Qpr3MTIQuQ3Y4o5o9hpXZxa/FfS1P7/StYh9d9m1SL8XvCoH72a7hPpJbMP6VzN/rnjaynnlks0e3VmIZogflyff0qpZ/EfU5oy0miwXCj7zIpH9DSdSmt0ejDLak480bHdQ/FTwdPjGrohPZ0Yf0rQh+IPhOY4TXrLPp5mK87Pj7S5Vzf8AhaBs9f3at/MVIviL4fXQxdeGreLPU/Zl/wDZaSnSfczll9dK/LoeoReJtEnx5WrWT59Lhf8AGrsd/ayjMdxE/wDuODXDWvgXwFqtjHdxaHbBJl3KwLKf51Wv/hn4GghknkimtI1HLJduuP1p+50OTkd+W2p6OJVYZByPUU7eMV5ND4H8NOD9g8WatbenlahnH5itGPwDqqxh9P8AH2sBT0MpWWhKL6jlTlHdHpG6lzmvMW0bxxYSCOHx5BNI33UurROfyqZF+KVt9270O9HvEyU/Z+ZLi1uekA0teb/278SbU/vvDOn3OP8AnhcYz+eal/4T/wASW2Be+BdQHqYJVk/wpcjJPQ6K89/4WzZQf8f2g61a+pe1Jx+VWIvi34ScDzb2S3J7TQsp/lT9nLsB3VFcqnxH8JSKGXXbLB9ZcUUuSXYDqqKKKkAooooAKKKKACiiigAooooAKKKKACiiigAooooAKKTNITQK46kpM0ZosFwozTS1NzTsK5Jmmk03NJmnYVx26jdTaDTsFx26kLU3NITRYHIdupd1R5o3U7C5iTdSZpm6lzRYOYfmlzUeaXNKwcw/dRuplFFh8xJuo3UyjNKwXJA1RzzJDE8sjBURSzMewHWkya4f4n6tNbeH49Jsyftuqyi2jA6gH7x+mKFG7sUjI8LA+K/FOoeMLhW8hHNrpyN/Ci/ece5JrujknOao6NpkOjaPaafAAI4IgnHc45NX6c5a26DEopaKkBaQiijNABimvLHCuZZFQdMk4FOzWJ4m8Pt4isUtRdNbhH37lGc0GtGMZTSk7Ij8V3kUfhq8ZJVJMZHynnmsL4Z28Z0GeV1GZJzjPoAK5vxL4Pu/D+l/aZNTaWIsFMZzzml0LRfFn9lxXGl3HlW8gLKgcDqa55SbkfRxoU1hWoVN2dd8QEhtvC1xIsaB2KqGC8jJqr4O8N6Xe+G7ea7tI5ZGBJLLyea5DxPN4ojs47XW8eQzZByDkj6VoaV4s8QaRpsUMejtLAijawjY5H4UJ++W8PVjhLQn17nq9tbxWsCQQIEiQYVR2Fct8SZhH4SlTu8iLn8a39Iu5L/Sba6mj8qSVAzIe3tXIfFKUnTLO3B5ln6D6f8A161lojxsLFvEq/Q5PU9AsdO8OWl0rzfbbjaAgPBz1Ndzaaxa+EPCdrHeXO+dI+IwfmLHnFc5NC194y02xvf3UMMA8gdmbbnP+fSquq+CtYt5kvWjOosZCSCc4XtmsbuOx7M406zUasvMoXc2t6nM3ieWFljilBRckYAPb2r1rQPEkWtadFPBIdxXDRk8q3cV5xH421LZJpsukLJsBWSFFOVHpVfw9Y6/ZXcWo6TZyx21xMUeBwfl9yD296uJli8PGcPfSjbY9nF1KO+fqKeLxh1RT9KqKW2LvADYGcetLWp809HYt/ao2+/D/KoZLbS7riaygf8A34wf6VFRQIrv4U8LSMWfRrAse/lCirFFPmA3KKKKQBRRRQAUUUUAFFFFABRRSUALRSYpaACiikzQAZozSE03NArik0maaTSZ4poQ7NJmmk0mTVIhyHE00monnjiI82VEz/eYCkWaKXPlyo+Ou1gaYuZE2aQk9qaDSE07CuO3H1o3UzNGadguO3UbqZmjNFhXH5ozUdGaLCuSZpN1MzSZPpRYLkm6l3GosmnZosFx+80bjTM0yadIIWllYLGgyzE4AHrSsNak+40bjXmcniHxJ44nktvCL/2fpsLbX1SZcmQjqEGORVxdA+I9t/qfFdjcgDgTWoyfxAp2XUtRZ6ASSDivNIX/AOEp+KlzeZDWOhx+TGeoaVuv5VNd3HxRsLWVzbaPeBEJ/dbg5PsM1h+FY/GfhbSfJPhL7U08jXEsq3ADszc8irjHS9y0rHqHYfjRXEnx1qtudt74M1aMDq0YDikHxO0tGxdadqtse++1bH51m6bZR29FcjB8TfCcuAdR8o9xLGy4/StKDxn4buSBFrVk2f8Appg/rU+zl2A3KKqxapp8/MV9bPnpiVTVkOp5BUjsQc0+RgLUVxdQ2kLSzyJGgGSXOBU2MjOKw/E3h6LxHpwtnkMUitlHHaoafQ1o8vOlN2R594m1dvGGt2+l6cWe3V/vAfePr9K9T0+0Sw06C0jzsiQKKzPD3hbT/D0BW3TfM4w8rjLGtvFSotbndjMXCSUKXwx/E81+KLA3GnQZJ3EsR+Qrv9PgWLT7eMLjbGo/SuM8Y6BqereI7GSG3Z7VAoZgR8vzc/0rvkG1AMYwKlXbKxFZewhFPVCg15z8RJBJrui2uM/MWP0yB/SvRq808VRHUfiJY2Jz8sYU+2ck/pRPYWWNOo3Lpcj8UzxyeJtDNq6mVXAJXnuMf1qWYeNLW6kjivIJVySIyQSozxxS3fg9fC6NrETTahNDzHHtwEPYnuQKb4etRb3U+s67qAS7kjLLCz7SFPPIz+lSepGdNxThql5bnOaPe6xFrN3exWn2u6yRMFHQ5rvvDvifU9Q1JLG90mS3DKSZSCAMVzPgu2u9R0nWpbOUw3MmAkgHfGa3vAmvzXJl0fUd3223JAZhywHrTiGPkqilaK0O4oozmitLnzD3CiiigQUUUUgNyiiimAUUUUAFFFFABRRRQAUlBIrN1TWtN0eDztQvoLZB3kcL+Q70Wb2AvSypEheRwijqScCkhnjnjWSKRXRuQynINeb3ni3T/Hclz4c0+1u5reSNg96qEJG2Mr9Acd6y/AupaudD1TwxBOsWs2BItzMOAuef8+4rX2T5bsyc7HsBbNMY1xvhbWfEk99Np2vaUsLQqD9qjb5JD7Vua9q0OiaNdahMw2wRlsZ6t2FRyO9h810VLfxTptz4oudBjlY3dsu5yeh7kA+oyKz/ABt4pvPDC6ZPBDFJbXFyIZ2fOUBxyMfjXCeHPBy69pD+Ib7U5bHUryZ5opkkC7Vzxml8Z+C9Ti8Ky6pqGuz381tGCEzhGGev1wa6VThzJXMufQ9J8U6y2neFNRvbSdEnjgLxN1+bHHFQ+CdYn1nwrY3l5PHLdyR7pNvHc4yO1eX6v4P0yD4cnXk1C+mlaBHVWnJUliBjH1rtvh7o+maHolvdJOEuL+NGdZJBye2BSnTioOxCm7mr4w13WtGtoX0fR2v5Jm2Z3HCHtkDrXKppfxH19c3upwaRCekcQ+YD8P8AGvTgaq6heRadZTXcyyNHEu5ljXcx+gFRF2WxUjgIvhTBI+/Ute1K8kPX59o/qa4++046B8QbDT/C1/dSyF185Gk3KvPIP4VuzeNdb8cahJpHhpVsIV/1lxM+JAO+BXXeE/BVj4XjaRWNxfy8y3L8lvp6VvzSj8Rne51gbjFFMB4prSBBkkAdeawsXzEuaQmuJvPih4Zsr5rV7mSRlOGkijLKD9alu/iT4ah0x7uLUYpyF+WFeJGPpg8ir5Jdhc6OwzRurK0LVxrmjW+oi3ltxMu7y5Bz9a0s0rD5kx+6kJpmaTdTsLmH5pdwqPdRuosHMSbhS5qLdS5osFyQGuA8eXc2rarp3g6zlMbXpMt5IvWOFev513e7nnpXnvgsf214t8R+JJMlGn+x2xP9xOuPrStuzSnqz0LTbay0rT4LGzjWO3hUKiqOg/xq2LiLP3qzu+aK5m7nSjU+0Q4++KcsiMOGFZNFIDXGPamtDE/341b6jNZgcjocfjTxPIP4zTQiWfR9NuARNYWzjvujFZNz4D8L3RPm6HZc91iAP6Vom7dM5IOBnntXKeFfG0usJfS6h5MMVu+FkztGPcmhza6m8MPOcXKK0RZk+E/hGQHbpxhPrFIy/wBaot8IdFiYmz1HVrU+sd0ePzq5rfj+20u9s4oQlzDO2DKkgIWumXUrd4jIJVKhd3XNNVX3HLDVYJOS3OKPw11KDmx8aavEe3mkOKb/AMIh49tv+PfxpBMB/DcWYGfyzXTeH/Fdhr/2n7NvX7O21iy4B+lbomiP8Yq1WkYzjKEuVo86Nh8Trc5Fxod4o9VZDQdR+I1ov73wtp1wO/k3eCfwNejeZH2dT+NL5i/3h+dN1W+hNn0PMx4v8Vw/8fPgK9AHUxXAb8hikPxDni/4+fCWvQ+uIAwFem8HuKUAHvRzrqhts8z/AOFoaLGQLiz1WD1D2jcVXHj3wPPfLfyvJHdpwJJLV1P8q9TaKNuqKcewNV5NOs5Qd9pA2f70YNJyg90OEpQehw6/EjwfIMHWYVH+0jD+YrB1u88A+ILtbmbXo45du3KSYz+GK9Qbw/pEn39Lszj1gX/CoG8K6A5O7RrI5/6YrRem+jNKdadN80XY43RNc8GaDZ/Y7PWrPbnJJkyWPvViLxT4MgvJbqPVdPS4l+/Ju5Paum/4Qvw1/wBAOx/78ik/4Qzw1/0A7H/vyKP3fZjlWqTbbe5hv478LRgE67ZEe0hNRN8Q/CKnDa7bfhk/0ro18HeG1ORotiP+2IqVPDGiJwmk2QH/AFwX/CnzU+zMmcifiX4SB41ZW/3Y2/wpn/CzfCv/AD/v/wB+X/wruBomlrjGnWox3EKj+lSf2XYf8+dv/wB+hS5qYWRwv/CzPCY66oo+sbf4UV2zaLpbnc2nWpJ7+Uv+FFVen2YWNOiiisSQooooAKKKKACikNJQANjr6VxXi6z8IXV3BceIJ7YSW2diPL1z6qOtdk2TXJah4A8P6jrs2r31p9onlxlXc7OB6VUN9TOd2rI8u8J+K7Tw14i1uOwtJr63upN1rHboTnDHHHYAGmeIrrxJa66PF8eltpAfEDM+GzkHlh+H51e8Q39r4O+JUdxo9rFJ5lp5Qt7fAAfkDIFdT5t/f/DnUW8ZCK2EqsV9VHVePUGu56SUrbnPf7LKNh4O1DU7mzudX8YTSySbZooYn2hgMHpnn8q6jxn4aufFGmw2Ed8beISh5BtzvA7D0rzH4Y2C6/r8c2oXksg0xB9nhL4+Un+Vexa8NV/sec6OIv7QwBH5o+WsqvNCpa+xSeh48fBtjF8RY/D091cy2MVsJZWeUjHBI+g6V1XiiPxHfWkthpU2np4d+zhTdSuDhQOQTXI2/hu81f4kvpvie7Z7qSDzJJIDsz8owoOOgHFdb4+tbbwr8NH0vTkeK3klWLBcseTk8/hW8m5Tir6mUdmc43hxYtGgtdX8cQxWKqCkEJBBAOe3JrW8L+EvBd7eQvZ63Pf3Nuyui+btII6cEdK5bw7F4SsbdH1HRdUvbggMS0RMY+g/rW5r+n2OjeL/AAtf6JB9j+2MpeFBjg44I/E0qkrtxuCPYVOBTWO7g8j0pBwvNYOq+MNE0TUUsL+8EM7JvAIOMfWuVRb2HddTkviP4bFjCvijRj9lvrNg8pj4DLnrj2/lXZ+GdYGveHrTUMYaRMOM/wAQ4P61yHjfx1oknhe8tbG9juri5QwokfOC3c1sfDixn07wXaRXCFHYs+09QCeK2abirk9Trs4rN161vL/RLu1sZhBcSoVSRugzV/dQW4qbDOE0f4X6Jb6UsWo232i7bmSbeevtTovhR4biulmZZ3UNu8syZWu3zRuq+aROgRosSKiAKqjAA6AegpSabuFBNSkPmHZpMmm7qN1UK47J9aXNM3UbqLBcdmnA4qPdS5pNDTM/xHqA0zw3qN9u2mG3dh9ccfrWP8PNOOm+BtMRs+ZNH58me7P838jVP4pXBTwXJbpnddTxw49ctXXWdulrZW9uowsUaIPoABUVNIHTRJqKKK5TosFFFFABRRRTA57xidWXSN+kyCN0JaQseq4rzPw+Xt9OuZL5Q2kSZ80/xF+wr0Lxp4ks9KsZ7GTebmeBtgVeOh71xGha7Z2vhW9tZbL7QIh5jBz8rZPrXPLc+lwEZrDN8u7Rn2WnaZdW91fTShIRkw2yyjeQPrWtbyWGleFrjVrG8nM1ynkLE7Z2k0wzWgs1u5fCYW3ZQ3mIeMeuetZOraTt0yDVrNXjsJmz5TH7jdsflU+h2t+1aU9v60NLQfEd94XtRAdNZ1mfcGOQXJ6CvW7K5e6sILh4zHJJGGKH+EmvOZ0TUvGHh60jG6OKNZWA9QM/0FemBdoC+gFbQPGzPkdmlZvU4L4kNqNoLe9tL+SCL/V+WjEZJPWsG/fxVo2mx38mrM0Rxx1PNbnxQZmtdOhQjLz8VzPiC11+2063j1O7jktmdQqKBwe3vUO9zvwKTowTsbsvizX9G8PW1xdGKW4mk+XcOqYzSL8QfEEYUy6Q5UgHKqwqp45I+xaDbrwfb1wP/r16bBBGtlEhjHyoB09qFzdzKr7GnFTcLt3Ob8M+OZde1N7N7J4WRCxYt0rsPMb+8a8y8DKJvGmtTqPlDMB7fNXpVaRk7HlY+EIVPcVh/nSjo5pftE3981HRVPU4SX7TL/fNL9ql/vZqGilYLk4u5R3H5Uv2yX1H5VXoosMsi8k9BS/bHI5A4545qqKyfE+tp4d8PXupNjMUZ2r/AHmPQfnVwjzOwN2Oe8UfGLTvDOtyaW1m9y8aguyHgE9qK8NETXryXV0Q08zmR2Y8kmivR+pxM/aI+xaKKK8woKKKKACiikNABSZpM0hNBLYjGuc8Yafrep6ObbRL2O1ndgHdx/CeuDXQk801hxVJEM8P8TeE4PA39h6qs8l1dfbQLmeQ43Z/l0ruvFXhGfxdLprjUjFp8bB5rfHDg9wfXtzXQ61oen6/arbajAJoVcOFPqO9XYolhhSJBhEUKoHYCtnUbSMeU8o8XaTceEPFGka7olqWhbbBNBEv3gBgDA9RXq8bl4kcgqWUHaeo9qSRFY5IB5zSjjFKUnJaiseeeMPDWvf8JfZ+IvDyQyzpF5ckcjYHf+hp974V8QeIvBl3Ya7ewSag8ong8sfLGR0Umu/PWmGrVRq3kSeXWmp+PtNsotP/AOEat53hARJ88EDp3rQ0LwlrN74gj1/xPcRtPEP9Hto+RH9a9APPoPpTeBVe0uJiknHPWs3UNC0rVW3X9jBOcY3OgJ/OtAmmk0oq2xJg2vgvw7Y3Cz22lW4kXnLKTj8zW6OABSE0harsF7D6QmmZozRYnmF3c0maaTTc1VgbJM0ZqPdRmixNx+aM0zNGadguPozUe6jdRYLkmaXNQ+YAMnj8azrzxHomnj/S9Vs4T3DTLn8utJopJs534hfv7rw5adpdTQkeoHNd5XkXivxloF34j8PXFtqK3EFpcmSZokZgoxx25rqD8WPCO4n7Xdj/ALc5P8KzqwbSsd1FWWp21JiuOi+KnhCRsHUZY/eS2kH9K07Txv4Yvjtt9dsmY/wmTaf1xXP7OXY2ub2KXFRxXEFwgeGaORT3Rgw/SpeOgPNS4tANxRilopAcj4+srQ+H7m9lhQzRqFWQjkZNcpewR2vwwt5NoVp2A3Dg4JJ5rb8cWviTVJZdOs7Qy6dKFO7ABBz61D4q0u6g8KaTpyQySlGUOIlzjA5P0rGSdz6HC1OSnCLl1OZuZVj0BxD4iaULEAbZlHPHSuhu7Pf8K0QlQUjWQbuxBBrL8VfYnDaZa6PIt2CoEqx8N06Gn/Zta8TTxaHHE9ra2iqJt3Q8dz61NrHW5J8s72V7l/4b2kt3ez6rcHdsQRRn/P4V6T1NeaeHPtvhTxZ/YrxvNaXRzGRzj3r0sjsKunorHj5m+etzJ6foec/EfzLjVdItojtcklWPY8YrC8Q2mtW1xptpqt5HcI8oaMIOc8e3vWhr1j4r1TxGZ/7ObbayMsL4ABAbg8msfWI/EE+s2FtqLxpdE5i6fITx2qXc9nCKPs4JNaI6Pxpo2p3V7p81jaGaKCIHPYNmoj4s8X28YSfRiVxwVib/ABpus+IdRhs7Pw9aXBm1LIE8kZ5zkcCtzxNNr2meFoJopVMsWPtDhMnFFjn5nHlhNJ9ij8NbS4juNTnuIXiaRweVI55J616FWV4d1eLWtDtb1AodlxIo/hYda1evSrirI8bHVJVKzclboFFFFWcgUUUUAFFFFACjrXlHxq1I/ZtK0hDjz5DLJ/urwK9XH9K8F+K9z9q+IJhP3bW1RfxPP9a6MMrzIm7K5yRooor0ednFc+wqKKK8Y7goooNACZppOadTDQAHimE0Fjmmk1aRmwJprHNBNMJqkiGwJpCeKKaaqwgppNBNNJ5p2M2wJpuaCaaTxiqtoSZ+t6xFoen/AG2eN3iDqr7P4QTjNXUkWWNZEYFWUEEe9ZPiuNJvC2po/KmBj+Qo8MOzeF9NLklvIXr9KhS96x0ulH2CqLc1iaaTSE00niuhHDzDqaaQtTS1UkJsdmkzTSaaTzTsRcfmm5puaTdRYTY/NFMzS7qdibjicUmaaWzTc07CuSZrmvEni1dHnh06xtzfavcHENqnX6t6CrHifxBH4d0WS8KmSckJBEP43PQVN4C8Lf2TayavqzibXb/95cSscmMHoi+gFZVJqCudVGk5asx7L4eatr7G78WaxcLvIIsbOQoiD0J710lj8M/CNhgx6PDI/wDfmJcn65rpzNCDktzR9rhB6sfwrjdWUtTvUEivBoel2oAt9PtYlHZIVH9KtfZYe8Sf98imfbYvf8qd9sh96m7KI5tMspl2y2sLj0eMGsq78EeGb9SLjRLJs91iCn9K2ftcR704Txn+MUczXUZwtz8IfDpbzLCS906TqGt5yAPwqo3g3xnpY/4lXiz7Sg6RX0W7PtmvSQyt0IP40Y456U1UaA8wbWvHWjnGo+GIb2MdZbGX5j/wE0qfFDSIm2apZ6hpjjr9ptzgH6ivTgq+lQy2sE6lZoY5FPVXQEfrVc6e6A5Wx8VaDqgAs9Xs5GPQeaAfyNa6gOAy4K/3h0qhqHw78J6nkz6Hahz/ABxL5bfXK4rCk+E9latv0bXNX05/SO4LD8jTvBlXZ1rRoTuKAn1I5pAqgsVVRuwSQOT9a48+FvH1hzZeKYL1R0S8g5/EimPf/ESwOLjw/Y3qjq1tPtJ/A0ezi9mgc5Pqdi0ETSrKY081RgPjkCpOtcQfHuoWmRqfhLVrcjqY08wD8qfD8UPDbcXEtzaP3FxAy4/SpdJkuTe52h61zup+FYtT1+31V7lkMC7RGF6/jT7fxt4au8CDW7Nj/tPt/nWpDqNjcL+6vLeTP92UHNS6bNYVpw1izC0TwZaaPqdxftK1zNKfkZ+qDvz610FzbR3dtJbzDdHIpVh6ipxh1ypDD2OaMc470uRjniKk2pN6o5HwX4av9AnvFnuEa3cny4x14PX8q67nvQOPXmijlZNas6suZhRRRTszMKKKKBhRRRSAD0NfOfjqUz/EXWy38Eixj6BRX0YK+bfFzA/EDxCeP+Ps12YP4mZVfhMuiiius5LH2FRRRXkHcFIaKDQA0mmk0GmmmQ2JTSaU00mrRDY0mmnmlJpmatEMDxSEgUMaYxGCT0HNMndpEF7fWthAZrqZIowM7mOK5ZvHK3LEaTpN5fqP+WiLtU/zqnp9l/wl+s3epai5ksLeUxW9sOBkd2rtYkSFAkUaxqBgKo4FYJzm9Gd8oUcP8auzA0zxbBe366fe2dxp964yiTgbX+hrfz61yPjdUabRgq/6Qb1RGe+O/PpWprXiWw0WEB3866fiO3i+Z2P4dKqM+jYVsJzqMqa3KHjW7c6dFpFt813qLiJVHZSeSa6C0t0s7OC1Q5WKMID9Biue0DSLua/fXdYH+mSriGIHiFD0H1rpCea0pRu7syxk406aox1tuKxppNJmkJrpSPLYE0hNIaQ/WrsQwJ5pCabmkJqrEtjqTNNzSZp2I5h+aTNMJpN1FguPJpNw9e1MJ5rP1vUU0nQ7y/fGIImcD1bHA/OhocVzOxzsEA8W/Edt3zadoYyM8q05/wAK9IzXJ/DrSZNL8JwTXI/0u+Jupj3y3r+FdXXBWknKyPZpx5YpBk0UUViWFFFFABWBrfi7TtBuo7e7WYs67sxrkCt+vMfEiJe/EqwtWUPGqgMCM5HJNRJ2O/AUIVZvn2R1OnePNHv7uO2guWEsrbUUxkc1rax4lttAtftN5MwTOAq8k/QV5xa20c/jK5ubO3Bg01CwSIYDuKxtbl1LVLyG/wBaimhs5H2IF/gH0qOY9JZdRnVsnZWPbNJ8QRanYx3UILJINygjafyzWml4jHB4rw3UbK30SwjubXxDOVcbo0jIJOfTB4H1rsfh+msPYy3OqSSukpHlCVsnHrVKV3Y5MTgIQi6kXp0PR1lR+jUjOq9TWZ0PBxXB+N/El000GiaZI5u5nG8oeV9vanJ2OKhQlVdkeobgRxSDnrXB3upa9oXhe1Ft/pt2hAmdxk4xkn6Vztn8UNdl3bdJE+04PlKx/wAaOY3p5dVqJyjayPX9o6Y49Kgn06yuRia0hk/3kBrzSP4tTpKEvNIkiJOPv16Zb3Kzxq+4AsAcZ6VSlfYwxGFq0Lc63Mi78D+GL7/j50Oxf38kCse4+E3g+bO3TXgPYwzumPyNduGHrmjg84qlJrqcx54/wi0pf+PTWdbtj22XeQPwIpn/AArXWIMi08davGvYOqvivRqMU/ayGjzceDfHVsw+zeNVcDtPZqaRtE+JkRwmuaPP/v2xX+Vek0Yp+1kFjzX7J8Uouo8PTf8Afa/h1pN/xOj5bSdFl/3Z2H9a9LxS4FL2r6oDzP7d8SEOG8MadJ7rdYFI2q/EWMbj4QspP9lLyvTBx0prYALHgAZNP2it8KA8k1bxz4t0G0N3q3hO2toBxn7eCSfYY5rV8IfEXSfFSpDuFpft/wAu0hyT/unoa8t+IPiN/FPiycpITp1k3lQL/CzDq2Ky/C9rLc+N9Dit1+dbpWOP7o5b8MV2OjCUNVqZqetj6X6kYHfHNfNXiUE+NvEDEH/j9bmvpQfM2QeSc15doltb3Pizxis0KSIdQAAZc9jWNCShdjmuZWPKjgHFFezyeDtBmcu2nR5PocUVf1hGPsmet0UUVxHQFIaD0pjUANammlNNq0ZsaTTTTj1phNUiGIelNopM1aIY00mAeD0oNNY07X0IvZ3OK8jVvCeo3bWti1/pdzIZfLi+/GxqVvGlyQRb+H74v/00AUD611M08cETSyuqIvJZjwK4y+1a88V3T6boZZbEcXF6eBjuF/xrlnGzsmezQnCt71SOncxYU1jx5q/2p5VsbaxJRTEd3zHrg+vFdjo/hrT9IkEqRma6PW4mO5/z7Voabp9vpGnR2VqgEUf5k9yfrVnNbUaCjrLc5sZmTl7lLSIE96aTSsaYTXWkeM23qwzyaYTSk0zNWkS2BNNJoJpCapEOQm6kzSZoJqiGwJpM0hNJmnYVxc0m6m5ppPNOwmx+6uO+IDPewaTokbHfqF6iMo/uAgtXW5rlkX+0/izYx8GPT7N5Tz0ZuBUy0VzfDR5qiPREjWGNIkGERQqj0ApaMg9OnaivJbuz2FoFFFFAwooooAK8vuFe8+KkwjO0pGcH0+X/AOuK9PPQ4ryey1S2s/iDqd9dy7IFLLuIyNxIA/rWMz2MsTtNrsS+G57+0tNTs7CKNtVSbc3mdHGcGn3Wj+K9aiKalPbwQfxKAD/KsYzQX2p67fmR1tXC8rwW5GP5Ve0/QJLrQP7Rh1W8thsJETPyQPoe9S2evyuD501rbp1M+30GQXH2nRZ4NQNufnjZCMHn14PSvQvCev6nqk0trf6abYwR5Z+gz2HNcF4R0bWNQt5rjTNS+zAPtORncRz6e9el+GbPV7SGddXvFuXLfuyBjC/kPenDocuaTVnFtNo17tpBYzmH/W7CU+uOK8Wt7zVPD+oTapqFgXuZScPMec+wr2i+uBZ2FxcEEiGMuQOpArxg+IbXWfEAv9Y8zyI2zHAq5HsD/WqqmGVaqTa0Ol0SLVG0XU9cvriULcxsyREnb04IpnwzlhXT9QdyCySGQ8c4x/8ArrQ8ReILS78BS3NoCiSnyUVhjBzjgVy3g6U6JrcVvdD9xqEIGCPXp/WpbZ2Qjz0Ju1nfb0JItUsdb8X/AG3Up44LKFvkjbocdP8A69etWt1b3cCzWsiSREfK6HINeU+NdJ0fT5Le10y2C3kzDG0k9TgcV6R4d07+ytBtLM/fjjG7HrTpnHmihKjCcW+1jWDsOjH86UXEqdHP40yitTwSwt7KOuDTxfN3UGqlFIaLpvwOq04X0eOQR+FUKKYzR+2xH1H4Uv2uE/xVnUUAaf2iLH3xXF/E3xUvh/wpL9nkH2y7/cQAep6n8BXQ4r59+IuvHxD4wZIpN1lpw8mP0Z/4j+f8q6MPT55XeyInKyOXhXZGq53EdT6nqa9C+D+mpPq+oa1LjZCvkQk/3jy38q89mfyoC4Gfb1r3XwNo/wDY3hCyt2XErr5soI53NzXXWfLC5lT11OxWaLdneuK818JkSa74rkBHOpsPyH/167wHb82OnNef+AP3mn6pcnpPqMzL9M1yw+Bmp1tFFFc4HoFFFFIY01GetPJFMNMljWpvalamk8VaM2xCaYaU00mqRIhph5pxIphNWiGRzSpDE0kjhUUEkk9BXJz+NUuZPs+hWE+pT+u3bGPcmuskVXRkdQQwwQR1+tRRQQ2ybIIkjXGMIuBWcotvQ2o1aUNZK5yK+G9W12QT+Ir3bDnIsrY4X/gR711NvaW9nbrBbRLFEnCqowMVYprYrSNNLUmvip1FbZDDTM04mmVujhYZphNOPFMYirRL2EzTSeaXNMJqkZNhmmE5pTTc0yWwzTCaVs0wmrSIkwJozTSaSqJuLmmlhnrQea5a+1nUtZ1iTQfC0Ky3Ef8Ax83b/wCrt/x7t7UpSUVdmlOEqjsjqTzXN+B0F54y8S6hjhJEt0PsByKfL4c+IGjfNa3VprcWMskv7qQHuAen61l+GtZvfBttdw6v4Y1iOS4uGnkmiiEijPYEHmuedRSg7Ho4bDypyuz1IdKWuNh+KPhZ/wDX3VxaH0uLZ1/kDWta+MfDd7j7PrVk5PbzQD+Rrh9nLqjtublFQxXltN/qriKT/dcGpjwMngVPK0MKKKPxFIBGzsbHXFeYeG9ATWdW1ldRt5FhLA4OV3HcTwfyr1Cl2gcgD8KlxudeHxc6MJRhuzl7nwNpc2j/ANnQhrePcGLJySffPWuZ1rwEdI0ue5h1icpGhJRgMY/CvThUVzbw3cDwzxiSJxhlPepcFsbUcwqwkru6PJfC3h7W73SBd6ZqbWqs7fIMgEj6V6H4asdYsLaZdXvFuZGbKMOcL+QrSsbC2063FvaRLFCCSEX1q1SjFRsPFY+VZtWVmZut6vbaNpcl3dRvJEOCq981wb+NNG/5YeHnfsMoor0qaGK4QxzxrIh6qwyKibT7RoWi+zxqrKQdqgYz+FVKLZOFr06atJP7zyrV76PxRqmn6bYRCG3Qh5UUcAnk/lmrnjxdMhs7RLa4X7ZAQqqh5xx19K3k8Bx2Gm30en3LLeTkmOXptHZfp/jUWifDyC0dbjU5hdXR+Yj+AH+ZqORnqRxuGi1JPRdO5zfgaOLVvEhvNTuvMuIxlEbqTjr+FeudK4PxH4GkluRqGhkQ3SkEoDtDfQ9q7LTYrqHT4Y7ubzrhVAkfGMmnCNjizKtTrtTg/l2LVFFFaHkWCiiigAooooGFLSUucc0JXdhnMePvEP8AwjnhS5uY2xcyjyoP948Z/CvnuBGSP5yTIxLOfUmuz+J2v/214q+wQvutNPG0kHgyHqa5HjHPpXqUYOMbdzlqyu7F7w9pp1vxTpun4zH5oll4/gXk/wAq+hQoUYHQcCvLvhHpm+TUNbkGQ/8Ao8Jx0A5Yj9BXqR6cVz4qd5KBtBWRS1m8Gn6HfXbHAigZh9cVznw906VfCGmxIuZJ0MzcdNxzSfEa6kOgQ6VAC1zqU6W6BeuM816J4f0ePStOgi24dI1QD+6AMAVnflpjLdrptvb26xmNXI6sw5Joq9iisAFpDS0hpDGNTKcx5ppq0RIaelMNPNMJqkZsaaZTjTenWqJGsO9M61yuvfEHStIuvsVuJNR1E/dtrRd5z7kdKzYrPx94nAea4h8P2bnISMeZPj69qofJc7S5ure1jMlxPFCg6tI4UfrWBdePPCtmxWbXbPcvUI+7+VV7X4SaAXE2rS3mrXHd7uYkH8K6Sy8GeG9PAFtotimOmYQT+Zpc0UHsTlG+KPhAHH9qqfcRsf6VLB8RfClywVNat1Y9BJlf5iu3Glaco2iwtcenkr/hVa58MaFeKwuNIsZA3Xdbr/hT9rHsL2K7mVaapYagN1neQXA/6ZSBqtMcVjXvwk8KXUnm21m9hP2ktJChFZU3g/xj4eO/Q9bXVIB0tdQA3Y9mq1ViRLDvozqiaaa4+08dx2939h8R2M+kXnT94MxN9G6V1qyJIgdGV0YZVlOQRW8Wcs4OO4ppp606m9zVowY3NMJA61Q1nXLLQrB7y9k2oOFUDJc+gFea6j4g8T6pq9slncNZ3LyBo7CMbiif3pT2+lUkXGm5K56wWyKjNEYcRKHx5mBuI9cc0h61aOeTCiiimStTnPF+tS6fpiWtjltRvn8i3Udcngt+FdP4S0CHwtokVnCf3zfPcSgcySHqc1yXhaH/AISTx5f61IN1lpmbW2yON/8AEwr0fiuDE1NeU9rC0lCJL9olBzuyPTFO+1sCTjPtUGaSuI62h00Vhcri5soJc9S8at/OvOdQi8Of8Jg2j6l4bs4YH+5OFxuz06V22r6lHpGmy3syO6RjJVOprlLbUdB8c6hDE9vL59uC43DHfpmjnaO7DUFKLnJXRna/4c+H2iXKQSw3lpJIN4a1lYY/WqENl4ax/wAS/wAaavZegeQkD8xXplxZ2MzCGeCCUqMKJFBOB9azbzwjoFxGd2nQIT/Eq4NP2kiqdOhopJnOWWla9c4TSvH8VyQMiOaJWYj+dX/7N+Jdt/q7rR7tR/fQoTWH4Es4Y/GeqCAFY4cooz05r1ITSL0c1SqtozxmHjSnaLOIGp/ES14n8NWU4HeC55P503/hM/Eduf8ATfA+pLjqYnV67pb93JAlBH4VieL9YnsPDN7PBL5cqqAjr1BJHNV7VdUY06M5yUUjn2+JlpCR9t0HXLTHUvaMR+dOT4reFWfZLdXEB7+bAwxWx4I1S9u/DdvcX0hnkck736kZro3kt50xPbRyL6MoNCnB9Aq0nCTizk4fiH4Rmxt121BPZ8g/yrQh8VeH7j/VazYsfTz1FXJ9D8O3O7z9CsHz13W6c/pXK65pHw/0++tra/8AD1sr3PCOsWAPxFLngZxhKTstzrItQsrj/U3lvJ/uyg1YDL/eH5iuXb4XeB503LpWwEZzHKw/kart8KfCq8wSajb+8d2wp/u+4rO9jscHOdpx60cfjXCWvw80a6kkGneLdaUx8MI70kD8Ktf8K5vY/wDj28caun+8wbilaPcGmt0dhtJNLgjrXIf8IL4mQfufH16faSJSKP8AhEvHkR/c+MYZB6S2oNPlXcVzr6K45tJ+Jdtkrqmj3R7BoSuahF/8RbJ/9I8P2F4PW3nINLkXcDt+lJXEf8LAu7Nsat4X1S0HQuieYn6VqaT468OazMsFrqUfnsdoikBVs+mDR7KXRAdHRRRWYAOtYfjDxAnhrwzd6gf9aF2Qg93PStyvEPitr/8Aa3iSDSIXzbWA3SAHhpD/AIVtQhzSFJ2RwkKuAzSEtLIS7se5ouGKxFRnc/yrj1NS1Ppaxy+ItKimx5TXKbs9Otentqci95nufhPSBonhewsgPnWMM/8AvHk1tY45IH1pcHp+A964zxLrV1qV5/wiugHfqNyu2eZelvGfvEn1xXmtOcm2dSJPDkP/AAlvxFn1XG7TdGBhgb+F5u5HrivWFBxzWP4Z8P2vhvRLfTLMfu41+Zu7t3Y+5raAxWVSXMwCijFFQAtJS0UxkLdaaelObg1SudRht8rnc/8AdFWiJFomoJJ4o/vuBmse51CefIDFE9BWXf3sVhayXd1MEhiXc7N6f41STbsRY2r/AMQadp1pLdXM4SGIZZzwMV59PruvfECVodKeTSPD4O2S7xia49k9BVLT7C8+IF+up6mrwaDC2bS0PHnn+83tXfxIkESxwqqIowFA4ArWdqa8x8pD4e0jRvDEHladp4Vz9+Zzukc+pJrcGrrnmIgfX/61Y7zKqksQKpSX7E/IuPesG3LVhex1Savbltrbl+oqwl/ayD5Zk+hNcI08jsSzGmbiDnNIXMehfaIuzg/jThIrdDXm1/4mh0Cza6vpMRDgDPLewFVND+KWgazdLbJLPazMcKJ0wGPsc1qqM2rpCuz1bPvSde9YcV/Mi9Qw96uxalGwHmZU/Tis2g5h2qaNp+s2j22oWkVxCwwVdc4+h7V5pf8AhbXPAzvd+HZZdQ0cfNLp8zbnjHfYa9WWQOuVII9RXBePPiVF4P1K009NOa9uZ137A2MDp+Jq6cpJ6FWUlqSaH4hsfEFiLmzcnHDxtw8behHarl3dw2dtLczOFiiUu5PYCuUvNJXV7RPGvg9Wtr/B+02DqVExU/MrDs3X61o6ZqOneM9AdXiOx/3dzbOcNGw/hP412xnzK5w1aHK7nmxv9c8YeKDNa2ko2n/RGmX93bIf+WmDwWr0XRdA0/wxYuxl3zvl57uZhudu5JrcjtoreNY4UCIqhQAOgHSuZ1fwu2p3k97qNxPfQRruttOjfy0Y9gx71q5aEupzvlvYZc+PtJjnaCyW41CRRz9ljLAfj0rR0DxFZ+I7WS4tBIhjfZIkgwVNc/HoniLVYRBcyWehaacD7Jp6/Oy+jNXSWNhpvhzTWSDZb2sY3O7Hr7knrTTfUirCC0juafSsjxNqo0bw9e32cPHGQn+8eBWTD4g1zxLetb+E9MWW1Q4e/u8rFn27moNc8G/ELVraGG5/sa4hSVZWiSR0L7TnBJHSk6sFo2Ojhptps67wLo50TwhY2zqRPInnzFupduea6OuG/wCE21nSht8Q+Er+2A4M9niZP5itPT/iD4X1JhHHqaQzHpFcgxt+orzKicpNnrpJbHTUUyGaKdA0UqSA9DGwYfzqQjH+f/rVnZjGSIskZVwCp6g1534Mijn8a65cr8qoSq4A9cf0rvr6c21lPMEZ/LQnaoyTXkXhe01+9uJ309Wigmm3yTMMcBj8oPfrWUtz2MBG9Cd5WL+r2cmv/EaWxjnkiVUBLoeRgVrt4F1m3XNp4jn/AN1hx/OsjQb2G1+IeoTajMsLfOq7zjuP8K9HfWLCOBpRdwEAZ4kBxQlc6cROpTcYwWluxgeDvDF5oFxeTXkkcjznhlJJPrmuskXzImTONwxn0rjfCWv6jreuakHlD2ETnYce+Bg/QV2lOLWx5WLdR1byPP5vh1cpKZLPXLiMsxOSD/Q1y/inTtZ0a3WC91VrmCY42EnJI5/pXr1/qdrplm9xdTJHGoPJavK50vvHmqXd3EjJZ20bCLIxk44/E1M0noj18ur1HNTq25V1sW9GfxnaaRAdOEMlqVygKjpW3pOv+Kn1OC2v9IURO215dpG0evWpPh7rSXOkHT2OJ7Viu1uDt7Guz5BPY04rSxzY6ulUlGUF6iFgF3E4HcmuT8TQaX4osVtINSgS5ikDRybvunvx3rrWUOhRh8rDBFeU65oNlp3jTTLWzjZPOkEjgtn+Ln+tDOXAUlOTlezWx0l9deJtFitrWyhiv4o4wGkkGCx/A1Tm8a65bQn7b4fkUFTl1Y4H6VoeOLG+ksI9R0+WQTWfzmNT95fp61LLrP2zwRcXs0DxObc5Rlxg4wSKUjspcjs3FPU4nwX4mg0ae6e5t5n+0P1RcgcmvX42EkauOAwBFcR8NrGI+GTO8asZJmIyM+n+FdxVw2ObNJ051nyID9TT1dx0Zh+NMzS5q7nmEwu5VPODUqXiHO4EGqdNkkSKF5ZCFRFLMx7AdaFqByHxX8ZHQ9BSwsHH9o3+UTPOxMctXz/JALaETI7C4jYOsgPO7PWt3xHrb+JPEt3qmT5IPlW49EHeqen2R1TXdNsBkia4Xdj+6Dk/pmvUpw9nExc7vQ+mNNllm0mzlnA814EZ+P4iozVmqMUzRqqg5AAGKkF3g4ZMn2rzZ6yNUVPEusx6B4evNSlPESfIP7zHgD9a8btvAeo31mNRnu4xeXeZpUZTwTz1rrPF92PFHi+w8PxHNjZYur09i38K1vggDgDB6D0rpT9lHQmWqseWzeBNaj+4kUn0eqkvgfXZAMWZVlO5WDDg+tevda19J0lrpvOmBWIHj/apfWJIyULO5xOlad8RdU0xLGeaysYsbXvuTMyegA7+9eheFvCGm+FrHyLOMtO/M1xId0krepNbkcSIgRAAoGAMVKoxWFSo5GqHKuD1p1AorEoKKKKYBTWYKMk4oZggJY4A61g6heNcSbEOIh+tMB97qZcmOE4HQmso9Sc5J608gCm1pEhiY5rgrvzPHPih7CFm/sLTHBuXB4nl/uj1ArW8c6xLpuii1tOdQvn8i3UdQT1atbw7osPh3Q7fTouWQbpX/vueSa2VoRuxGmqJFEsccYjjQbVUDgD2qvc3QhGBgsaLu5MKYHLHp7Vlk5JJ5JrBtyd2Jse8rScsaZkU0mmlqaRk5Ds0m6mk0hOTRYhyPPPiqzOmmQg4DO30z0/rUlx8MLT+y4za3UqXwUNub7u7GcV1Ou6BZeIIoI7rcDC+9WXr9K1eAAB6Cu1YlxgoxGqljH+H3ie4nWTw9rOU1Sz+Vd/WRB/Miu/BFeaeKPD82oNFqumHy9WteUcfxgfwmt7wf4vh12FrS5H2fU4eJYG4JPqPWonFT95A3c7SG4eFsqSR3HrXBfEOwjm8Z+FdbG0It0tvLuPTnIrVtPF1tL4gbRbq3nsrrJEJmHyz49DWxe2FpqlusN5As0auJFB4wwPByKxjFxZcZHUxwxLGRGoUMSTtGOT3rzLxno0vhPWP+Eu0mMm3kIXU7ZRwy5/1g9x3r0q0nWaBSOCOCKp67e6ZZaVcNq00UVo6FZPMPDDHIx3qKcpQloa/ErGDa3UV5axXMDh4pVDow7g08j/OK8Yl8Vat4b0aeLRoZG0lrhltb2eMjapGcKD+PNaXw08S63rGvXEN9ctPb+UWJKgbW7Yr1owvHmPNq4dxuz0+eVLeJ5pn2RINzMTwAOtcjpljc/EW/wDtVzvg8NQPiKLo10wPU/7IxRrpm8VeJIvC1o7JaxKJdQmXsvZPxr0i2tYbK2itbeIRwxKFRB0AHFcuIqcqsjowtBW5mWbMwWFslrbwJHCg2hEGAKtrdxt14qjRivObu7s7rGqDG4zuBrJ1HwnoOrZ+26VazE9WMYz+YpwJHQ025vLmC0leDDyKpKq3QmndocVd2OWufhNpEchk0m/1DSn7eRcHb+Rqs3hbx5pp/wCJf4khvkHRL2Hk/iK0vCPjWTWkuYL9RFewMd0a8fLVdvipp0FzJDcWtzHscqW25FUqzW7On6pV5nG2xSfWvHGm4XUfCi3ijhpLKcHP4Go4/iVpFjth1HStT0ojtNaHaPxFb8fxK8PTYBuihPqpFdHaXdlqtks8LRzQOOCeQar2sXuiZ06tOK5loeez3/gDxPN5jajZtO3HzSeUx/A4px+Hnh+5UtZ3MpB/55TBxXW6l4S8M3sbPeaNYOv8TeUq498iuef4T+ErpBNp4ubQHkPaXLD8uTRy02VTxdaK3NrRNBs9As/s1ojYJyzHksak1r7eulT/ANmkC725jDDOfaue/wCFbahZ4OmeMNWg29FkbeKafDvxCtVxb+JLG6UdFntsE/UipdKD2ZDrSc+eWpjWngjWtduFuvEN2yr1MQbJ/wABXoFhYWunWi2tpCI4VGAB/OuT3fEm0+/p+k3a+kchQn86B4k8aW/N14LZ8dfs9wD/ADpewXRmlbGVKlk9EjP8TeHr7RdVOvaED13TRqPz47iuj8LeKo/EcLL5Lx3EY/eDHGfrWY3jzUI/+Prwbq8fHVVD/wAqht/iJpFoJP8AiQ6taFmy2LIjJ9eKFQktip4uNWny1I3l3O0vr2306ykurmQRxRjLNXlVz4jjvfGllrs0MiafE/lrIV+Xoef1ro7v4jeFb6ye1vvtaRyDDB7ZhUL+NPAN1pi6fLMFtsbQjQsoHvUyozb0NMHXpUk+ZavQ7GS/il0ma6s3juD5ZZFHIYjtxXnWseKdV1bSZNPXRZommwhYIcL+GKqL/wAIWGb+z/FkloM5C7iAPwqaOTac2HjmzkPZZZBz+dDoztsdlCWHg+ZSv6ne+ELCTSvDVpbTDbKAWZfQkk1uZzXE+GrjWW1EC91qwubPaSRDIjEn2xXaryARyD0wc0crS2PMxetVu97i0UUUHMGK4T4sa9/ZPhb7FA2LnUG8pMHkJ/Efy4ru+ewzXz/8RdXGteOJ0jfdbaen2eP0LdWNdGGjzTv2Jm9Dl0QRxqg6AYrsPhhYm78YS3jAGOygJzjjceK5E8AknivU/hLpxg8O3F8683cxwfVRxXbVlaDkYUld3PQRVHW9Th0bSLrUJjhIYy3Pc9gKvgVwHjWdtd8R2HhiF8wR7bq9I7AfdWuGnHmn5HQ2M8H2M0WnPqV0D9s1FzNIT1Cn7orpc4HpSKoVQqgBQAAPQVtaTpBn2z3C4jHIU96c5XZi2Gk6S1y/nTArCOgP8VdOqhFCqAFHAA9KYoAxgY9qkrMEx608VGKlFSzRDqKKKkoKKKKQGRqd7kmCNun3sfyrLNISSxJOSaQ0wGmmn6U9ulVr26Wy0+5u2OBDE0hP0FaRVyWcdZIPEPxJvLs5a00aPyou4MrdTXbu4C5boBXJ/Dm1eLwp9tm/1+oTPcyH1yeK6G+kKoFHfrWlaV3bsSU5pDLIWP4VFmnHpTDWRlJiE004oNU9R1CLTLCa8nD+XEMtt61SV2YNlkmm5OaigmS5top0PySIHXPXB5/rTi2KpqzsZtj80ZqPdzSg0WEpEoqhdaNp91qEF/LBtuoWDLNEdrZHrjqPrVsuqKSzAAdSTwK5648QXmrXzaX4Xt/tU4OJLpuIovXJ71pCMm9DWCbZ0XiWbQJILK/1q7Fs9pMJYmVsMSO2O4q/oHi3R/EhlTTbnfJHyylSDj1we1ec+Lfh9fQ6ANQ+2HUL9X33UjvtUJjog9Kn+D+g3ML3OuTqyRyJ5UQP8XqfpXROnB0ua5u48u532u+LJtFuYdO0q0a81e7H7mAH5QOm5j6U3TPh/Jf3Y1XxnenVL0HeltnFvD7Be9Z/iS21DS/EmmeKdMs3vfsqGC5t4/vNGe4p1zqfiX4gD7FZ2k+haNnFxczHE0o7qqjpXJJW+E1p+Rn/ABD8aafNaP4e0mzt54d6wT3TR7obbcccdt38qdDp+m/DzwhPcRYln2DMpHMkhHyge1di/g/RU8IXPh22gVIJoirMRl2fHDE+ucGvK/D9zP4s1TQ/Dt0XYaW7PekjIbyzhf6V1UH7j8ia1NyseieAdAk0XQ/tF3g6nqDfabpz1BPIX8M11WMUdDwMfTtS5rhqS5ndmsVZWQlFLQazsUJXPeJPFUXhySETWc1wkikkx9F+tdDXP+NH8vwtevgEhMD8aTdjowsIyqpS2G+GotF1Iy69ZWfkzTZVnbqMdf5VpkaXdEgrbSZPUBTmub0P/iX/AA4EgOD9naQ49wa5jwr4Qj1vSPtb3lzDKXIBQ9hUNnp+wTcpuTsnY3PHulaXaaDJPBZW8cxYAOqgEV0Pg+Brfwpp6HgmINgds81y918N9Qlh8pdcd4h/DMhP65rvdPthY6db233vKjVSR0JAA/pVR16GeLqw+rqCdw1K2F9p09q5JWVCuPqK4jw1fah4R0u9j1WKcWMEm2JhySCcdKv+NbXVo0/tOw1E28FtEd8Sk5Yg/wD16XQ7nUdQ8DfaWKXF66sY/OHB9KXWwqUF7JbNNlmD4k6FJgfa5E7fOhrAn8Zvc+Orb7NqONNVRuUHCMe+ateGH0vxFZyQ39jbC/hJEqeVj8a5+w8P2GpeOr6xMAWzhzhU454obZ10KGHi5cy2R67Bqa3EQkheORD3U5FWFvnzyqmsjSdKtdG0+OytFYRoSfmOau00eBU5VJqOxd+2jvH+tKLqB+GT81zVGincgvA2chwY4z9UFNexsJshrW3fPXMYOap0uSO9NN9wHSeG9ElOZNIsX+tup/pVK48C+FrkHzNBsPqsCj+VXluJVP3sj0qZL1h99cj2p80u47s5DUPhj4KitZJ5NNW0RPmeSKZ0wPXrXiesaulprDDwbqGp29nEcGSa6Yhz/sj0+td98Y/FrSSx+GtPkI3ASXjDsvZfr/8AWryoKAAoGAK78PFxXNIxqVXE9g+F3jO71mKfSdWnefUIQZFkbHzp/jXpIrwL4XoX+IsLLnbHaSF/oRivffescVGMal0XFtoztf1RNF0G91BmC+TEWGfXHFfMsDvIGnlyZJmMjHPcnNev/GXVTBotnpKsQ15Llh/sr/kV5GoAAArfDx5YXIqvSxFdE+UVX7zkKPqTivojw5p66V4dsLJVx5UKhv8AePX9a8K0Gy/tHxXpFkw+V7gM3uF5r6IPXpj2qcQ3ZRCkrRK2oX8Ol6dcX07bYoELn8BXB+DbWaeO7128Um71KQvz/DHn5R+lWPHN2+r6lZeFrZ2/euJ7zaPuxg52k13Oj6MkEMckqbVUARx+g7E1nH3YDkxdL0kuwnuR8o5VCP510S8LgDA9BUYJOKlWsjMUU+kFOFS2UhRUq9qiFSLUs0iPoooqSgooooA5OkNLRQAw9a5vx9cG28Dau6nDND5Y99xxXSkYNch8SzjwNd8/8tIv/QhW9H4kI6DQ7cWXh/TrZRxHbRr+lRXhzMR6Veth/olv6eUv8qzrk5nf2OKifxEMrnmmmnn0qi+qWCXAt2vbcTE4CeYM5q4wbMJE5rF8VAv4X1FR/wA8TW0TnmsrxBGZNBvgOhhb+VVTWpi9xNEbOgWB/wCnePp9Kuk1xHhK7mXV7eCSRvJl01GRGOQCDg12ta1ocsjGegueagvb+302zkurqQJEgyTUmTVHWdNXWNKns2baXGVb0YdKzS1REZLmsylY6RqnjhhcXXm6boPVUGRLc+59BXfWtnp2gaYUt0jtbWBdzE8YHqTXJ+HPHVnFZLp2vSrZajZrsbeNqyKOjKazNX1dvHeprp9i0g0K3YPcSjI+0N2Ue1aSjO9nsevGCUdBL68u/H9+EiL2/h6B+TyDdEdvpxXolkkUVlDFCixxIoVUXoPauft4o7eJIYkVEQYVQMYrZsZQLaXIJ2AtgdelROd9Fsc9RSvqaSn0qa3kfJAOdwyPwrz3T7bxV4nA1ZtYk0m3MhEFqkXOxTjLZ9cV38M0NlE9zeyosMUeZJW4HA6mpkraI0ovleoajqEGk6Zc3904jggjLux9u31NeT+CIPFGjSXfiCPwtLepqZMiskyqyqWJ+71q94lurvx7pupaggktfDWmwySRH7pupQOD9Aa9K8DXB/4QfRvPf94bVCc/Sq53CHqdcpcxyx+Ir2p/4mnhXXLPHVjAWH4cVLB8UvCcrbZb6a0f0uIGX+lejCaM9HFV57CwuQTcWtvIO+9Aaw5odUSjm7Txd4cvTi31ywdj285VP5E1qx3VvOMwzxSD1Rw38qyL7wz4Gurlbe50vTBNN90KoQv9MYzWdL8LPBkzslos1rKvUW1ywI/DNN+zew3CS3R1grjfiPJc/wBgx21vbyS+fKFYqOnPApw+GM1s2NP8WaxagdFMu8D86afCfje1yLbxXDdLnIW6tweankT6mlCqqU1Psc6uka/Z+GL24vSQn2YRpbg8qMjJ9K1/BPiDSLTQYLSa8iilUneJGC9/erEkPxIt0KyWmj3y9MBimRWBd6fqQJN/8O/MOcs9pcAf1qfYO+jPSePp14uNVfcbvjPxXDBpQj029RriVhtaJgSAPpXVaMbltJtftbFrgxAucY5xmvLba58PadeJcXnhPXIHRt2HiLoCK66D4oeFnAWS7lt2H8M8DLVKlI5cRUouChTQvxC1OG18PzWZmUTzgKqZ+Y85PFaPhERf8IvYpGytiMdD3rl4IfCOr65dX9zr9rcCU/u43kwEB+tNg0TVdHuXfw3qtpcWjnd5LuDWThJO9jqg6U6Kpp2ZsPq/hbQ9avWLiK+LfvSUPPH5VkfD8jUNd1jU1B2SOQpx6tn+WKqaha67PK1xf+GYLhj96SI5Jq9o3ieTSxHYr4buINxwNo4z9cUnfqbuCVJqDu35nooopE5UE4HtmnYqvQ8CW4lFLijFAhKKKKLgFVdUv4dK0q51C4OIoIy5/LirVebfGHV/s+h2ukRviS8ly5HXYvJ/WtaMeaSTE3ZHkU97Pql/c6ndNunu5DIx9B2FJ7UqqAowMAcYpsjiOJ3PYV6fWxxyd3c9O+DGn75tW1VlzlhAhPoOTXrQ5HNcr8MNJew8CWJ2fPcAzMfXdXWXssek6bcX9ww2wRNIfwGa4Kz5qh2JWR4z4usJvF/xC1COKdEh0yJYATyC/UiueufBWswAlIo5h22OP611ngyOV9Hk1Kf/AI+NSuHupCeuGPArpc1s5tWSMJas8gtrTWdA1iy1T+zpy1rJuI8skMpGDz9K9EuPiUl7AsGiaVez6lINoWWIqsZ9z3rdi3tJsQMS3AA9a6PTdJWBfNnAMp7Y6UOonrJAp2VjA8FeDH0tJNU1WTz9Vuzvlc8gf7I9hXbAE80DrTwKylJyepN7gBUi9aaBT161DKHilpBS1LGh4p47UwU8dKhmqHCiiikUFFFFAHJ0UUUAI3IrlPiNAZfAepkDJjVJPyYE11lZ2uWQ1HQb+zIGZoHRR74rWk7SQh+nS/aNLs5gflkgjYf98iqdwP37n3qj4Avft3gnTmY/vIEMEgPUFa0r3AuDgdaKitIhnI+Mr64gs7WwsnKXWoS+Qrjqi/xH9ajTwLoCWIt3sw8xX5rksfM3f3s0zxmxtdQ8P6iR+6t7wq59NwA/pXTnBOQQR1re7jBOJjIo6bZPp+nQ2j3MlwYhjzJOpFGopv0y6jAyGiYY9eKtkVGy5BB5B61nGVpXZg9zzXR3+zTeF73OFYSWjn8cj+deiEEHHeubTwVHDqUcy30xs45jOlsV4Vz6V0crpFE8kjhEUbmY9h610Vpc7TRElzaISiuWXxbeXAa6s9CuLjTlbb5yvgt7havWni7Rrs7Wufs0n/PO4BUj+lS6bClQlzampcWFle4N1bRTkdC8YJFWIoooIxHBGsSDoqDAqCK9tZl3RXMLj1Vwaka6toxmS4hQerOBUvn2aPVTSRYU1o6Y585lz94cD1Ncvd+LNCsflkv45H/uQ/OT+VRWOseJdduFTw7o/wBliY7ftl78oX3285qOXvoYVE5PQ7fV9c07Qbf7RqFysSY+VQcs3sB1rnrPRNX+IV0lzrCy6d4cRg0Vn92S69C/tit7Q/hxZ2V1/aWt3b6vquc+dOvyIf8AZXoMVX8T+NrptQHhzwtEt5qzfLJKP9Vaj1J9falzX92P3jjC25R8cXMV6LPwJoSIr3DKtyIh8sEAPOfTNdvb26WttFbxKBHEgRB6ADFYPhbwrD4dglmeZ7rVLn5rm7k6sfQe1dHWc5XVkaCY4qrqd1Fa6XcS3Cu8KxneqgkkVbqhq9+mn2DyyQTzIx2FYk3Hnvj0rJm1L4keQW8UN7em+hgMMIY+Wkd3tcfXPf6VetBJYa00j32o2ksyFg5CuSB3J71FJFpv2We3j1F4RIWJS5sjkZ9G7UtjqKxa/Zvey28ypbmKERNlM4x82elYdT6tqM46LYvxeJtc1HXftdnIWgtVyscj7PMH94/Wuy8J+MtQ16VhLpnl26kqZkkyCR6Vwd9p2r6y0l7AlpaYj2CKOYZcA8Diu48E3YfSTajTprM2+EYOPlJ9Qe9aKTOHHUqXsbqKudoLqPGTke2K5nVvG9rp3iC20lYjM8p+ZlIwn1qxrWpxaXYNNLNFCz/LE0rYUvjgV53pfhu01dprzWtXj+1zOSvkSrwKpyZ5+Dw1OcXOpsd/4j8X2mhx27PCbgzNswmOPfmtpLXT9QgBmtIJARna8an9K8Q8QaGljq1lY21/LOsrfK7tnbz1rqk0HxhDg2mvo4xwJCeP50KcjorZbTVNOMrXO2uvA3ha+H7/AEKxY+ohC/yrHn+EPg+aTemnSQMOjQ3Drj8AcVpaF/akWmouqTLJd5O5kPGM8VqLcTL0cke9aKcu5484csnG5yD/AAktYm3af4i1y1PYC63AfgRUT+APFls2bHxxcvjoLmBWxXcC9m9RTxfMOqg1XtJBzSta5wR0f4m2Z+TVdHv/AGkg8sn8sUw3/wAR7Rx5/hvTrkd/IuNv869D+2oeqtTxcRMB8w/Kn7XuiTzhvGviC14vfBOpgDqYGDikHxN06IYvNK1i2bvvtSQP0r0rzEzw6muO+IPjW08I6T/q0n1C4ytvARnPufYU4yU3awFOz+I3ha8uBAuprFKRnbOhjx+ddNb3EN3bpPbyLLE4yrocg18t3zz6reS32pN5tzMcsRwF9h6CvbfhBcPN4DijdmPkzSRrk54B4rarQSjdE3ud4Bkjivn74kan/avjy5RWzDYoIQB03dT/ADr3m+uksbKe6kOI4Y2kY+wGa+XVne8mnvJf9ZcStI34mnhY7yZNR6Eg6VDcKZIxEOsjBB9Sal7Vb0a3+1+JdGtT/wAtbyMflXUYQ3PqPRrMWGjWdoFx5UKJj6KK434t6i0PheLS4WPnanOsAAPO3PzGvQBxXkPia8OvfE+O3UBrbR4ct6ea/wD9avOpLmnc6pPQu20C2trDboMJEgQD6cVZhhknkWOJSWPpT7W0lu5AkY+p9K6mysY7OIBcM/dsVb1Zytkem6YlpGGf55TzuPb6Vo4pBkmngUEgBTxSCnAUmWkOA5pwFIKeKhstIAKcBSCnqKllpCgU8UgFLUssWiiikMKKKKAOTooooAKQjI69KWg1SdmBw/hQnRvFmuaA52o8n2y2U9CrdcfjXT38Zyr+nBrmfHdvNp1xp/ii1Ul7B9twF/ihPB/KuqSWO/sI7iBg8UyCRGHQg81tUXNFTRDRzPiLTP7Y0C6shy7Juj9nHINUvCmq/wBqaJFvP+k2/wC5nU9VZeK6Nl6jp9K5fVfDV0uotquh3a2l9IMSow+SX6inTmmuVmTRvtwpYkADkk8YppHPHNcpPo/ibWwLfVLy2trMMDItvnc+P5V1Z2QRgDOxEwM+gFVyK9rmMoke5TIybhuUDcueVz0yO3Sub8RtNquo6f4ZtCd982+4Yfwwry38qTwYrXNvqWsSktJe3JAJ7InAH865iHxVPpnj651tIftFuhaBoh12ccj8RW1KFm2h04JSuz2qHSrKC1itYbdUhiUKoHHAFYl3pHhfV7k2zz2M068GMOrNmuI8V/EebW7E6fosM9skg/fTuMNj0FcMtlCmGjDJIMESK2GB9c0lSa1b3OrmiewzfDHQCSwi2d8Biv8AWs2Dwb4Ja9+yrqFrJP3jNxkj269a4t/Fvid9KOmNqStAy7TKV/ebfTNZGn6GdW1ez0qzjHnzNlpG5KKOpJqowlreQ00e5Q+HPDfh+2e6e1too4xuaSQDAHrmsSb4i3DI0+i+G769somwLgIVQgegx0qeD4bWX7lL/U9Rv7eLBFvPKdhI9vSuzt447eKOGGNY4kwqKgwFFc8qkE9dSjzO4+JupeKZ20p57fw5A3E087MJCPRcjrXofhXStF0bTBDo80M6v80k6SK7SMe7EGt7UND0jUrYDUdPtrhSvJeME/getcbd/DTw40xl0s3mlS9ntJ2UD8DUurFqy0Gdjilrgz4e8a6XkaZ4mS9jHSK+iySPrS/8JP4y007dT8LLcIvWSwkDZ/4DUezT2Yju6jnlWG3d5HCoozljgD8a42D4o6B5nlagt5psvQrdQMvP1rTvdV0/xHoVzb6VqdnLLNHtXEw4J9aiVOS6GtK3Mkzj5ZZbi5lEAuWUsT/o95HICP8AdPNV5A6PskgnGf4p9PBH5rWpYeBNTtLBI5INNmfqQyHP/fQpW8M6jA3GkKD62t6w/nWPK+p9BHE09lK5jR29nPcxw/6BlmCniSBvwzXpWj6Hb6NE6W8sziTBYSyF8EeledXb61YapZQIl9b+ZKqnz2EoIyM816upO0A00jix82oKz0KGr6XZanaBL+JZYojvAPY8815jJJ4FldlAurYg4JIPX14r1DW5fI0S8lzjbEx/SvMvCGq6FZ6Y0GrKjO7lj5kWRj60F4FS9k5q+gJonhi5dXg8QtE45Uuen51oW2kaoxH9neLo5QOilgT/ADrT8vwNfqCj2QJ7Z21zeoaZplr4u0uHSmUrIwZtj7h1qTsU3UVk38z0Lw1b6zBbTprE6TvvBjKdlrczSIMRqD6UVqj52tLmm2FFFFMzCiiilbUCG6uYbO0mubiQRwwoXkbphRyTXzbr+uT+J9euNXmLBGbbboTnZH2x/P8AGvSfjDrzw6db6BbSYlu/nnwf+WY7fjXk4AVQq9B0r0KFNQjzW3MakraCEkKSe3Nez/CZntvA0O5P9bNJID6gmvFbnPklUPzOdoHrnFfQ3h3T10zw9YWQHMUKhh74yarEO1MKRlfFDWxZ+C7iBSVmvHW3XnsfvfpXiKLsjVcjgYr1PxQyaz4807TWUS29jEZ5lPILHoKmm8L6Pc53WSIT/c4qIvlgkRWfQ8orf8BxrN8R9CjIziRnx7hSf6V0s/gLT5P9TNLF7feFZn/CI6toep2us6TPHPcWkgZI8YL9iPxFaKaaaIhpqe/apqlvpOl3WoXLbYLeJpGOewBPFeU+AtMutSt59YuQRLqc7XDsey5+X9Ks3Y8UfESS3stQ006PosbK90pcFpyDnaPavQrW3itLaO3gjVIo1CKAOgFc0I+zVnuXOpdWQWttFaxCOJcY6nuasAU0U8c0jIVRTwKRRxTqRSQYpwFJTwKTZSFAzTgKAOKdioZaACnqKQCngVLNEKKXFJS1JQUUUUAFFFFAHJ0UUUAFFFFMCOeCK6t5LedA8UqlHU9wa4bwzdSeFtdk8KahITbOTJp0zHhk/ufhXe1h+JvDkXiHTDFvMN1Ed9vOOsb9vwrSnL7LE0WLqLZKcDg1VIrL8N+I5L15PD+uILfWbbjn7s6/3lrYljMbbTk0ThymbRAV+v51Xu1zZzjH/LJ/5VbIqN494wTwQQfx4opy965DRyPhWUW/gBZQf9Wkzfjk15taZaDzCeZDuP55rvvDys3hTXNHyfPtZZYwPZhkGuDs+bSMd1G0g9iK9COzYrEvelpk0iRKGkbaD0xzVZ7+LGE3bzwFIxmpUG3YapSlsi0RXefCSyEl7q+psuWUrbox7DGW/pXn4h1HYJQkTL/cB5/OvQfhJq9la299pl1MtvdS3HmokhxvGAMA0ThaDsdEcPNatHqgPHUk+pqSBDJMq9ieTUWcDJ6etcxceNLi4v5dK8KWH9qXycSTk4gh+rd68/l+4Z3s0hc9TsHAFRgZGecVxcfhDxrfAzaj4y+yu3PlWduNq/icVDc/8Jz4Q/0iaSLxFpi/60Kvlzxj+8Ox+ntUKdO9lLULHd0HtgAD2rN0XXbHX9OjvbCXfGxwQfvK391h2NaVN3TAhuLO2u0KXFvDMp7SIHH61zl98OfCl+Sx0mKCQnO+2JiOfw4rqaKpTkuoHCf8K+vLBy2h+LNWs/8AplM/mp+Rpxi+JGmHC3el6rCO0ieWx/Ku5wPSlq1Vb3Q7s4E+MdesnA1bwbdYX/lrbMJR+tWbb4n+HGIS8e6sn9LmFl/Wu1wNuMcVWuLG0ugVuLaGVT2dAaLwe6BtvczE13w9rlpJAup2c0Uq7WQSgFge1PtfDuhw2ywQ2Vu8XbID/rVO88AeF74lpdHt1Y/xRDYfzFZTfDCwiJOn6vq1gw6eXcFgPwOf50nCn3NI1pwVos2p/BXh6c/PpkS8/wAGV/lWVa+ArfT/ABJb31lKY7WHnyTknP1qJfC3jOx5sPGgnxwEvLUEY+uTSfaviRYg+bYaRqKr1MTmNm+mf8KPYx6M1jjKi0bO77UYrhh428RWo/4mHgbURjq1rIJB/Knp8UNGVgt7ZarZMeomtTgfiKTptHKdtijFYmk+LtA1txHYapBLKekZO1vyNbZ4xkYqHFoAxTWIVGYnAUZzTq5j4g6udE8E6jco2JnTyYvXc/y/pnNXCPNJIT2PDvEmrt4h8V6hqRYmPzDFD7IvFUetRwJ5cSJxwKkr0720OOTuzQ8NWI1XxhpdoVyqy+c49QvWvf7ieOztXnc7YokLsT2AryH4W2wm8WX1ztGYLQAfViBXV/ETUZZ47TwzYv8A6ZqD/vSD/q4Qec/WsKvvyUXsjoh7sbmX4TEl6+oa9MpEuoTFk9oxwBXS4wKfpmlOtvFa2seIowFBPAAFdDZaJFBh5W81+vTgVEtznbuzHtdOuLlhtTav95q37PSbe1G4jzJD3boPpV8KAMAYHtSgVJDEC4GBxTwKAKcBSBIQCngUAU4Diky0gp2OKTFPAqS7ABTgKAKcBUtjSFApwFJT1FS2apCr0p1IBS1BQoooFFAwooooAKKKKAOTooooAKKKKYBR2xRRQBz3ibwtbeIIEYObe+g+aC5Q4ZD7+orCsvE91YTpo/i2MWl1wIL7H7qcduegrvSMiqepaZZ6vZvaX9ulxAwwVYdPoe1awmmuWQrFAxlCM4IPQqcg+4NIBXMaho+r+C7eS70q+S40mMFmtb18FB6K1R6X8QtIvkj+2CSwd+hmU7T9D3rR0rax2FylbWg/hnxN/b0cZOn3Y8q9VRnaez/Sue8R+GpLWRtY0f8A0rTZz5kixc+WT3HqK9PU2moWxCvDcwSLtYAhgwpun6da6XbC2tIhHCpJVeoFaRrWVmjNxPC7LZe35mmKqkfCo3Bz9K1prWCcESIhHbivTdR8I6Hqrs9zYRiQ874/lP6VkN8NNHJ+W4vFHoJKqVVPZ2PSw+JjThZo4aC1gslYq+0d9zVBcS2926xW8b3NyT8ggUlgfqK9Gt/hz4fidWkjnnI/56SGoNTlhs7hfDXhW0hi1OYYmljA/wBHTuSfXmlCUL8zZdXF86tFGR4Wk8ZeIrmTw2l0yWqAG5nYgtCndd3qfSva9H0jSvC2kJaWUSQwRjJYjBY+pPc1zugadb+D9HEFq4CL800jD77nqaztT8SSas3lg+XEvYH71eLjcS6srLRE4XCSrS8jo7nxjDHORbxNIg4LZwDVjTfE9tfyCCRDG75ABOQ1cCafC7QypKhwyNuBrztUe3PKqXs9Ny54g0+bwFry+KNKiZtHuHCanapyEBP+sX6da7yCeO5t4riCRZIZFDI6nhgehqOxlg1zR3inRZIpYzHIhGcgjBrifDlzL4P19vCOpSE2kpMmlzseGXPKZ9RXrYaqqkbS3R83Ug4ScWd/RRRW5AUZoooAM0UUUmAUUUUgAVNBB57fN90dajjQu4UVqIgRQFGPWncBUUKoUDgcVXv3tILOWe88sW8Sl3aQAgAfWrNeOfGnxZ+6j8LWUhEk+HvCD0Tsv41pSg5zshN2RwXjLxPB4h1pbjRLKGyht3zFcogWSQjvx2r0X4Z+NL7xD9q03VSJLy1QMs3TzF6cj1rxvaAAqjgDAr0H4N2rSeIdWu+THHCkRP8AtE5x+Vd9SC5GjKE25HswrzX4kEaz4i0Pw796HLXVwoPYDAzXpQHbtXlNpKNY8e65qmS0MBFnCfZeT+tclBPVmknoNfwZo7DaIZFGMZDmqM/gKzPMNzMhPQNg115FPhjeSQRxglm9K1VVnJY4TRo7zwBr9zJJZ3OoWt7BhGtYiTvByAR2rsvCPhe6ubu58Sa+jLqF6fkhP/LGLsv1rsNO01LNAxwZSPmPp9K0cU5TuNzdrEaRoqBVUADoAKeFpQKdipuSNANOxSgUuKVxpXACnYoApwFTcaQAU7FAFOxUtlpCYpwFLilAqWxpABTwKQCnAVLLURQKcBRjilAqC0rAKWkFLQMKKKKACiiigAooooA5OiiigAoozk470UwCiijtmgArP1nWLLQ9PkvL+YRxqOBn5nPoPeqfiTxTY+GrZWnBnu5flgtE+/I3+FcR5F3fXw1bxA4kv+tvaDmO2X3Hdqd4wV5GtGjKrLliJdSXfie5W812JoNOU7rbTc/f9GkqW/WPUgEu4Y3jA2rEVG1B6AU9yXcu7EsepNJjmuOriZSd0e/QwdOCs0YjeGbKN/Ms5Z7KT1glKgfhSXX/AAk1hbtNZa9PcheWilUMSPxFXNTvXtbSVrYK1wq/KDyKk0+8W/sY51I+Zfm9j3renXqxSluhVMLRlKyRR03W/E+p2olh1mAY4ZTCAQfQ1m/234rvLiaOz1d5orf5mdIlVSw/hFP1PTb2G+I0z5IbwbZiOkfqfarWnw3N466H4ciHy8TXZGFj9ST3Nd3tbrmtf9Dz6uHhHRm7L4yuNXs7ew0S2b+2LkYlDDAtuxYmun8PaDZ+F9LleSTzbpzvuriT7zsa5LSXu/hwXi1fTY7mznkLHUrUZfP+0D2rTvtfGuKs0DD7L/BtPX3NcGKqSkvc0Rjh6HtKliXVtWk1CQIuUt16J6+5rNBwwI7UppyLvYCvOSPoqFKNNWiXFO5QacKacKhJYKoGST2FZWl6vLql/ctFFiwi+RHPV29R+VHspON1sdrmk7Pc6vRdWfTLwHkxNww9Peug8S+HbLxlovkFvLnT95bXKfeifsQfSuKye9bOja9LpriOTc8B7YyV+lZQqOD5keTmOA5/fgtSfwp4lupLl/D3iFTb65a8bm6XKdmU967DFc/r+gWHjPT4p7a4EOo2/wA9tdocNG3ofb1FcpZ/EO98OX40XxrZNb3K8JexjMco6BsD+fvXs0airL3dz5yUXF2Z6Xikqjp+t6XqsayWF/b3CEZ+SQE1f6jI5+laOLW5IlFLg+lG04zipASgZJAHWirVnDufzD0WkBZt4RFGPU9amopM+tAGX4h1m30DRLvU7lwsdvGW57nsPzxXyxcXtxq2o3WqXjFp7qQuc9h2H5V6V8aPEn27Urbwzbyfu4cT3ZHc/wAK/wBa80PXgV6GHhyR5nuzCrK+g3IHJ6V7F8G7BYPB817jDXdy7Z9l4H9a8bmO2CQ+imvoTwBaiz8BaPEF2lrdZCPduaqvL92KitTU17UV0nQL6/f7sMLN16nHFeeeD7Rrfw3BJIP31yTPJ9WOa2Pildu+mWGgwkedqdyqkd/LXBarFtaYWO3gXO1Qqgdqwh7sWyqj6CxQvM4RASx6YrqNN01bOPLYMp6ml07Tlso8t80p6nHT2q/UnOxMc0oFKKUAU7hYQCnYpQMU7FK5SQ0CjFOxTgKVyrCAU4CjFOAqWwsGKAKcAKcBSuUgAoxRjmngVNy0gUc06kAxTqlloKKKKQwooooAKKKKACiiigAooooA5SjrRRQB594j1rxHB43e00eVGigslujayDAlAPzYPrWxofxA0LW2t7dLryb2VeYJFI2t3XOMVQ8VsdH8ceHtaYYhlZrKY+m7kZrnLjwzbz+Kde0WNRBczqt9p8o4KOOuDXfGEJxQHrlcn4w8a2/hyJ7a2RrrVWUlYYxu2D+82OgpNC8Q3mu+EbwRfutbtUaGSNhyJQODj3rmvCN1p1noU1wUaXXZHeO9NxzIr5569BWEkqerLpwc5cqI9JWERJrtxerqer3a58/GVt1P8Kg9DVjcScsSSeSSetc2znw7qnTGm3j5IA4if/Ctme9VBtjO4+vavPxKbfMtj6DCU4048vUnlmjhXLtis+e9eQEL8q1Xkdnfc7cmqMl7uuRaWcMl3dtwIohkj6+lZU6Mp7HRUqqCu2WyQFZmIAxkkmsjSNW+w3cscNvc3FjKcoYoySG9vXmuusvhzquq2zSaze/YVZTst4T83T+I0zQ/FuradbDwxYaTHfajbP5MdxE2YserEd69bD4dKLvqeRXx937hTWTXdQRo7Hw3ffMCu64AiHPHfFFnpXi3wNpv2qVEksS26aKBtzQjPX3r1HQotVh0tV1i4inuyxLGIYA/2R61oMqyKVZAyHgqwzmpcoxThY454qcneR5mdV/tqBJmmNzE65AbGMen1rnbq2m8PzG+sl3WRb99beme4rY8QaUfCHiBZrdSNJ1B+V7Qye3sassFdSrAMpGCDXHOHsXr8LPXw8o1Yc0NGhltcRXdvHNCdyOMgir0AUKc49ck8VyumsNH1a406RwkDAzRFjwB3FMvtYuNdYWem7o7RTtkmHVvYVnPDOUuyOyniFHfct395Pr9++l2DEWaY+03I7/7IPpXRWttFZ2yW8CBY0GABVbSLS3sLJLeBdu372epPqav1z16lvcjsdlCnrzvcWiiiuU6ye0vbiyk3W8hjPsePyq9qV7pviXT/sOv2QkT+GRByh/vA9ayu9JjmrpzcHeOhxV8FSq7o5WfwvZeHpmmeGTUdJP/AC3tJTFcw/Ucbq63RfDuga1arLpPjfVlBHMIuQHX2IPNN6Disa88N2VzOLmIG3uAc+ZD8ufrXofXHKNpPU8qpk1neDOyX4cWzAH/AISzWi47+eDQ/gXxFYsJNJ8aXWRyEvEEin8ayYZpbcjy5XUjuD1rVtPEd9bEZYSrno3X865Xi6id0zGplE4q61Ij4r8R+GG2eK9FMtnnH2/T/nXHqy9R+VegaJrWl6xpyXWmXkdxAR95TyPqO1ZVh4isdQxBKFR2H3H6H1rntW8EzadfHWfB10LC+B3Pa/8ALCf2wOhNdVPFRqfErM8upRnTdpI9JBB71n65qtvoujXWo3DKsdvGznPc9hWD4S8b22vtJYXcJsNYt/lns5Oo919RXNfFO8bV77S/CdvIy/aj591tPKxKePzINddODlNRZk9jxee7m1O/udTuSTNdSGQk9gTkD8KbketegXHw7tmybS8eMDoHGaxLvwLrFuCYhHcD/Ybn8jXoe0T2OSWpyd8cWch9q+m9Ai8rw9pcajgWkQx/wEV826lpd9b28kdxaTR8d0NevRfETTIvAFrPb3KSamYEt0tkP7zzQNvTriorLmiki4OxWMj+KfideXUIaS30qIWsB7GQ8sa9I07TIrOMFhmU9T6VjeBPDv8AYHh2GOZc3s/7+4Y9S7ckfyrqsVlKV9EKWo2jFOxShc1BHKMApwWnbaXFA+UaBS4pwFKBSuUkNApwFLtpwFTcdhAKcBSgUuKlsaQmKcBShacBSuUoiAUuKXFGKRdgpaSlpDCkpaSgAooooAKKKKACiiigAooooA5SiiigDH8UaIviDQLmwyRKRvhb+7IvINeb3Wszah/wj8seY/E9leraSREYLjoc/wCzjNewYrhPG3hvy7q38VaVal9RspVkljTjzUHX8a7KFRJWYFnVfDmsWfiS413w1NAJbhNlxBP9x8dwexrk9d0HxBpVxL4pvpLaR5XAu4LVflVMYDe5r0nQ/Eem6/YG6s5vuf62J/laM+hFYGo+J5dZ1GTRPD9gmooPlu7mU4hjU9QD3NNNvRrQqEuWSaOLv5otVsDCrBopFzu/DisWw1EW9nLFeOEeA7cn+L0qzdQ3mha3c6DFavcXIl/0ZUHDK3P5Cu68L/DqK1mXVNfEd1qDHcsOMxRfh3NY+xhG6lsepPGpJNbnN6N4W1nxVtllJ0/TT1YjEkg9h2r03RPDeleH7YRadbKjEfPKeXf3J61rABRgDiioclayR59WtKo9Wcn8Rr+4sfCxEDtEJ50hlnXrHGfvGsCXxn4b8HaXHpfh6Jb64IBxFyGY/wATN3+lej3FvBdQNBcQpLE33kdQVP4GvP8AWPCl3pPim21jw5olhcQiDyxbsQio+fvYrooTh8LMbD9E0jWb66j8SeK9QNskJ3w2gfYie5rura6hu4EuIJlmikGUkU5DD2rya0sdW8X+Ib3/AISfUVi03TWzNFC+2It12/8A166vwvr8mp6heNp8dvbeGbBPJiYjbuI7j2q69OUkFjT8aw2Vz4UvIb2VI0K5iLHkSdVxXmNl4ltotGge4YvckFfLUZYkcVa8Sa7/AMJdriLb/wDIJsXPlntM/wDex6VRt9NtbaZ5I4gZHYnceSPpXHWlTguWfQ9jA0ppXWxSnt7jXrxLq+QRxIMRwr1P1rprCyjtolAQLj7qgYxSWtsFxI4y3ardcNWu57bHqwpxi79R4J3ZzVuJwygHqKp96lgYCSuRq+x1U5W6lyiiioaa0Z1XCiikJwM0hi0UgbNL+FMVwo57UUo6UguhuT3Nbmk+JJ7JhDPmSD1J5WsXFIBzS3MK+Hp1l7yOt1jw9pPidrTVoLh7O9tmDpdwcNtHJVvUVxWhzPr/AIk1nxLL8yzSfZrXPOI04yPqf603WNXvtM0S6isdxlul8hVAzgtxmux8N+D5tO0Oxs32xCOMK3GSW6k/ma9rBTfs7tnx2OoqhPlRXxgGrNvY3VyAEibB7twK6a10e0teQm9/Vqv44wBgelbnnNGFb+HYtoF0RIOpQdKdB4T0C31D7fFo9mt3184RDdn1+tbWKdihyYIjx+vNOxTttKFouMbilAp22lxRcLDcUBc07FOApXGkMApQKcBTgKlspIbilxT8UuKVx2GYpwFLilFIaQYpaKKRQUUUUAFFFFABSUtJQAUUUUAFFFFABRRRQAUUUUAcpRRRQAUDjpxRRQnZgcnqPw+0jUNRnvPMurc3BzPHBKVWQ+4rf0vSrLRrJLSwgWGFR0A5J9Se5q7RWjqSegEDWlubz7X5Ef2jZs83aN2PTNTDpS0VDbHcKKKKQBRkgHgUUU0Bwt18NkvdTv559VuBY3bmX7GnygvjufSsjRvBfiV7CPQdQkhtNIhkJkaFv3lxk9/SvUR+dAH4V0LET2A8U1zQf+EP8QGGMN/ZN2c27nny3/uk1o21pt+eTGT0Ar0nXdEtPEOlTWF4p2OMqw6ow6GvLYTd6JqX9iawdsy/8e8x+7Kvbn1rnxEPax5luj18DirL2bH3ur22nXHl3CTBMZ8xUyv500eINJIz9tjwe3Of5VpMoOVdQ3sRmqzabZudxto8/wC7XDF01pJHpuM+jM6TxRZYIto57hx/dQgfmaoXetax5LzhY7GHGMk7nz2FdEtnBGv7uJQ3asvUNBm1CRf3hQpyuzpmtaVSlGV0iJUqjWjLPha11Fbdr3UbiV3mHyxPn5R610nPpXIjStexgarc4HHSkGhatI2JNUvCPqBUVoU6k+bmOul7SEUrHWl1X7zKPqapT61ptrnz76FfQBsn8qwovCBdibm5mfP9+Q4rQtvCWmxsAturv2HUmpUKS6lOpU9CGfxfZbtljBcXj9tiED8zUfneJtT/ANXFDp0B7udzV2+leEbqUKIrRbZP7zDB/KumtPBMA5upnc/7JxWqV/hRwVsbTi7Slc850vT5NPgYS3cly7kFmc9D7VppDLJ9yN2PoFNem2/h7TbTHl2qZHdhmryW0SD5IkX6LUvDczuznecKCtGJ5aukanJjZYy/8CGKuxeF9WmIAhRM92avSQuKXtiqWFics85qtaKxzOh+Ghp4aW6CSSnoOoFdDg1JikxXRCKgrI8uvWnVlzSG4pdtOxRitLmNhu2jFOxSgUrjSG4oxTwtLtouOwzFLinbaXApXHYZspcU/FLilcaQwCnAUtFIYUUUUwClFJSikAUUUUDCiiigAooooAKSlpKACiiigAooooAKKKKACiiigDlKKKKACiiigAooooAKKKKACiiigYUUUUwCiiigArJ8QeHrHxHp5tL1MEfNHMv3427EGtYUtNNp3QJ2dzxu7XUfCt0LTW1LWp4hvVHyt6BvQ1pI6yIHRgynkEdDXpV3Z219bNb3cEc0D8NG65BrhdQ+Gmp2LtdeFZiYerWV0fl+itUVaUaivHc9PDZg4+7MpqCxwKtxRbBz1p2naXq0tmJbrR7i1lBKlTzyO/XpV6HSdSmbC2cufcYrzp0pp2Pdo4mhy8zZTJPqaQAswUAkngd810lp4OvJyrXDiJe6rya6vTfD1jp4BWFWf++3Jpww8nuc+IzSlBWhqcdpXha8vyHm/cxepHJrstN8P2OnKDHEGk7u/JrYCKowqgD2pcc12wpRijwsRjatZ6vQjVAOgxTguOwp+KMVocT1GEe1Ltp2KKAG7aNtOop3FYbto2+1OoouFhu32o2+1OopXCw3bQAKdRTuFhMelGKWlpDsIBRilooCwlFLRQAlFLRQAlFLRQAlKKKKBhRRRQAUUUUAFFFFABSUtJQAUUUUAFFFFABRRRQAUUUUAcpRSkEHBBB96SgAooooAKKKKACiiigAooooGFFFKqs5wqkn2GaYCUVYisbmU/6sqP8Aa4q5HpB/jf8AKgDLFWLeznuPuphf7x6Vsw2EEI4XJ9TVkDAwBigChb6XHDgud7e/Sr4UBQAMAdqWikIaUU9QKTy1HQCn0UDuxm05p2PalooEJSjrRketFAC0UlFAC0hopRQAlFLRQAlFLRQAlFLRQAlFLRQACiiigAooooAKKKKACiiigAooooAKKKKACiiigAooooAKKKKACkpaSgAooooAKKKKACiiigAooooA/9k=">
            <a:hlinkClick r:id="rId2"/>
          </p:cNvPr>
          <p:cNvSpPr>
            <a:spLocks noChangeAspect="1" noChangeArrowheads="1"/>
          </p:cNvSpPr>
          <p:nvPr/>
        </p:nvSpPr>
        <p:spPr bwMode="auto">
          <a:xfrm>
            <a:off x="28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2054" name="AutoShape 6" descr="data:image/jpeg;base64,/9j/4AAQSkZJRgABAQAAAQABAAD/2wBDAAgGBgcGBQgHBwcJCQgKDBQNDAsLDBkSEw8UHRofHh0aHBwgJC4nICIsIxwcKDcpLDAxNDQ0Hyc5PTgyPC4zNDL/2wBDAQkJCQwLDBgNDRgyIRwhMjIyMjIyMjIyMjIyMjIyMjIyMjIyMjIyMjIyMjIyMjIyMjIyMjIyMjIyMjIyMjIyMjL/wAARCAGwAf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3r7PD/wA8o/8AvkUfZ4f+eUf/AHyKkooAZ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H9ni/55J/3yKPs8X/PJP8AvkVJRQBH9ni/55J/3yKPs8X/ADyT/vkVJRQBH9ni/wCeSf8AfIo+zxf88k/75FSUUAR/Z4v+eSf98ij7PF/zyT/vkVJRQBGIo1GBGuPpRUlFABRRRQAUUUUAFFFFABRRRQAUUUUAFFFFABRRRQAUUUUAFFFFABRRRQAUUUUAFFFFABRRRQAUUUUAFFFFABRRRQAUUUUAFFFFABRRRQAUUUUAFFFN3jOKAHUU0uopQwPr+VAC0UmaM0XAWik3Ck3CgB1FN3UuaAFopM0uaACiiigAooooAKKKKACiiigAooooAKKKKACiiigAooooAKKKKACiiigAooooAKKKKACiiigAooooAKKKKACiiigAopM0ZoAWiikzQAtFJmjNAC5opuaM0AOopuaWgBc0UlJmgB1GabmloAXNGaSkzQA6ikBozQAtFJmjNADS+CRivP8AxP411GTW08P+EoIrzU1Obh5OY4F9z61c+IPiefRbGCw0wF9Y1F/KtY8Zxnq59h/OrXg/wzZeFtIERcS30x8y5uG+9JIevNXFWV2BirffE5eDp+jSA9/NYUv9tfEmLr4b02THdbrGa7v7RCP4/wCdBuYf736Uc/kBwg8TfEBOZPB8DEf3LsGnf8Jr4vjH77wROf8AcnU13P2uLHVvypDeRe/5Ucy7AcIPiHriH9/4G1VV9VKtT/8AhZ7p/wAfHhXW4/pb7v5V25uocdT+Qpr3MTIQuQ3Y4o5o9hpXZxa/FfS1P7/StYh9d9m1SL8XvCoH72a7hPpJbMP6VzN/rnjaynnlks0e3VmIZogflyff0qpZ/EfU5oy0miwXCj7zIpH9DSdSmt0ejDLak480bHdQ/FTwdPjGrohPZ0Yf0rQh+IPhOY4TXrLPp5mK87Pj7S5Vzf8AhaBs9f3at/MVIviL4fXQxdeGreLPU/Zl/wDZaSnSfczll9dK/LoeoReJtEnx5WrWT59Lhf8AGrsd/ayjMdxE/wDuODXDWvgXwFqtjHdxaHbBJl3KwLKf51Wv/hn4GghknkimtI1HLJduuP1p+50OTkd+W2p6OJVYZByPUU7eMV5ND4H8NOD9g8WatbenlahnH5itGPwDqqxh9P8AH2sBT0MpWWhKL6jlTlHdHpG6lzmvMW0bxxYSCOHx5BNI33UurROfyqZF+KVt9270O9HvEyU/Z+ZLi1uekA0teb/278SbU/vvDOn3OP8AnhcYz+eal/4T/wASW2Be+BdQHqYJVk/wpcjJPQ6K89/4WzZQf8f2g61a+pe1Jx+VWIvi34ScDzb2S3J7TQsp/lT9nLsB3VFcqnxH8JSKGXXbLB9ZcUUuSXYDqqKKKkAooooAKKKKACiiigAooooAKKKKACiiigAooooAKKTNITQK46kpM0ZosFwozTS1NzTsK5Jmmk03NJmnYVx26jdTaDTsFx26kLU3NITRYHIdupd1R5o3U7C5iTdSZpm6lzRYOYfmlzUeaXNKwcw/dRuplFFh8xJuo3UyjNKwXJA1RzzJDE8sjBURSzMewHWkya4f4n6tNbeH49Jsyftuqyi2jA6gH7x+mKFG7sUjI8LA+K/FOoeMLhW8hHNrpyN/Ci/ece5JrujknOao6NpkOjaPaafAAI4IgnHc45NX6c5a26DEopaKkBaQiijNABimvLHCuZZFQdMk4FOzWJ4m8Pt4isUtRdNbhH37lGc0GtGMZTSk7Ij8V3kUfhq8ZJVJMZHynnmsL4Z28Z0GeV1GZJzjPoAK5vxL4Pu/D+l/aZNTaWIsFMZzzml0LRfFn9lxXGl3HlW8gLKgcDqa55SbkfRxoU1hWoVN2dd8QEhtvC1xIsaB2KqGC8jJqr4O8N6Xe+G7ea7tI5ZGBJLLyea5DxPN4ojs47XW8eQzZByDkj6VoaV4s8QaRpsUMejtLAijawjY5H4UJ++W8PVjhLQn17nq9tbxWsCQQIEiQYVR2Fct8SZhH4SlTu8iLn8a39Iu5L/Sba6mj8qSVAzIe3tXIfFKUnTLO3B5ln6D6f8A161lojxsLFvEq/Q5PU9AsdO8OWl0rzfbbjaAgPBz1Ndzaaxa+EPCdrHeXO+dI+IwfmLHnFc5NC194y02xvf3UMMA8gdmbbnP+fSquq+CtYt5kvWjOosZCSCc4XtmsbuOx7M406zUasvMoXc2t6nM3ieWFljilBRckYAPb2r1rQPEkWtadFPBIdxXDRk8q3cV5xH421LZJpsukLJsBWSFFOVHpVfw9Y6/ZXcWo6TZyx21xMUeBwfl9yD296uJli8PGcPfSjbY9nF1KO+fqKeLxh1RT9KqKW2LvADYGcetLWp809HYt/ao2+/D/KoZLbS7riaygf8A34wf6VFRQIrv4U8LSMWfRrAse/lCirFFPmA3KKKKQBRRRQAUUUUAFFFFABRRSUALRSYpaACiikzQAZozSE03NArik0maaTSZ4poQ7NJmmk0mTVIhyHE00monnjiI82VEz/eYCkWaKXPlyo+Ou1gaYuZE2aQk9qaDSE07CuO3H1o3UzNGadguO3UbqZmjNFhXH5ozUdGaLCuSZpN1MzSZPpRYLkm6l3GosmnZosFx+80bjTM0yadIIWllYLGgyzE4AHrSsNak+40bjXmcniHxJ44nktvCL/2fpsLbX1SZcmQjqEGORVxdA+I9t/qfFdjcgDgTWoyfxAp2XUtRZ6ASSDivNIX/AOEp+KlzeZDWOhx+TGeoaVuv5VNd3HxRsLWVzbaPeBEJ/dbg5PsM1h+FY/GfhbSfJPhL7U08jXEsq3ADszc8irjHS9y0rHqHYfjRXEnx1qtudt74M1aMDq0YDikHxO0tGxdadqtse++1bH51m6bZR29FcjB8TfCcuAdR8o9xLGy4/StKDxn4buSBFrVk2f8Appg/rU+zl2A3KKqxapp8/MV9bPnpiVTVkOp5BUjsQc0+RgLUVxdQ2kLSzyJGgGSXOBU2MjOKw/E3h6LxHpwtnkMUitlHHaoafQ1o8vOlN2R594m1dvGGt2+l6cWe3V/vAfePr9K9T0+0Sw06C0jzsiQKKzPD3hbT/D0BW3TfM4w8rjLGtvFSotbndjMXCSUKXwx/E81+KLA3GnQZJ3EsR+Qrv9PgWLT7eMLjbGo/SuM8Y6BqereI7GSG3Z7VAoZgR8vzc/0rvkG1AMYwKlXbKxFZewhFPVCg15z8RJBJrui2uM/MWP0yB/SvRq808VRHUfiJY2Jz8sYU+2ck/pRPYWWNOo3Lpcj8UzxyeJtDNq6mVXAJXnuMf1qWYeNLW6kjivIJVySIyQSozxxS3fg9fC6NrETTahNDzHHtwEPYnuQKb4etRb3U+s67qAS7kjLLCz7SFPPIz+lSepGdNxThql5bnOaPe6xFrN3exWn2u6yRMFHQ5rvvDvifU9Q1JLG90mS3DKSZSCAMVzPgu2u9R0nWpbOUw3MmAkgHfGa3vAmvzXJl0fUd3223JAZhywHrTiGPkqilaK0O4oozmitLnzD3CiiigQUUUUgNyiiimAUUUUAFFFFABRRRQAUlBIrN1TWtN0eDztQvoLZB3kcL+Q70Wb2AvSypEheRwijqScCkhnjnjWSKRXRuQynINeb3ni3T/Hclz4c0+1u5reSNg96qEJG2Mr9Acd6y/AupaudD1TwxBOsWs2BItzMOAuef8+4rX2T5bsyc7HsBbNMY1xvhbWfEk99Np2vaUsLQqD9qjb5JD7Vua9q0OiaNdahMw2wRlsZ6t2FRyO9h810VLfxTptz4oudBjlY3dsu5yeh7kA+oyKz/ABt4pvPDC6ZPBDFJbXFyIZ2fOUBxyMfjXCeHPBy69pD+Ib7U5bHUryZ5opkkC7Vzxml8Z+C9Ti8Ky6pqGuz381tGCEzhGGev1wa6VThzJXMufQ9J8U6y2neFNRvbSdEnjgLxN1+bHHFQ+CdYn1nwrY3l5PHLdyR7pNvHc4yO1eX6v4P0yD4cnXk1C+mlaBHVWnJUliBjH1rtvh7o+maHolvdJOEuL+NGdZJBye2BSnTioOxCm7mr4w13WtGtoX0fR2v5Jm2Z3HCHtkDrXKppfxH19c3upwaRCekcQ+YD8P8AGvTgaq6heRadZTXcyyNHEu5ljXcx+gFRF2WxUjgIvhTBI+/Ute1K8kPX59o/qa4++046B8QbDT/C1/dSyF185Gk3KvPIP4VuzeNdb8cahJpHhpVsIV/1lxM+JAO+BXXeE/BVj4XjaRWNxfy8y3L8lvp6VvzSj8Rne51gbjFFMB4prSBBkkAdeawsXzEuaQmuJvPih4Zsr5rV7mSRlOGkijLKD9alu/iT4ah0x7uLUYpyF+WFeJGPpg8ir5Jdhc6OwzRurK0LVxrmjW+oi3ltxMu7y5Bz9a0s0rD5kx+6kJpmaTdTsLmH5pdwqPdRuosHMSbhS5qLdS5osFyQGuA8eXc2rarp3g6zlMbXpMt5IvWOFev513e7nnpXnvgsf214t8R+JJMlGn+x2xP9xOuPrStuzSnqz0LTbay0rT4LGzjWO3hUKiqOg/xq2LiLP3qzu+aK5m7nSjU+0Q4++KcsiMOGFZNFIDXGPamtDE/341b6jNZgcjocfjTxPIP4zTQiWfR9NuARNYWzjvujFZNz4D8L3RPm6HZc91iAP6Vom7dM5IOBnntXKeFfG0usJfS6h5MMVu+FkztGPcmhza6m8MPOcXKK0RZk+E/hGQHbpxhPrFIy/wBaot8IdFiYmz1HVrU+sd0ePzq5rfj+20u9s4oQlzDO2DKkgIWumXUrd4jIJVKhd3XNNVX3HLDVYJOS3OKPw11KDmx8aavEe3mkOKb/AMIh49tv+PfxpBMB/DcWYGfyzXTeH/Fdhr/2n7NvX7O21iy4B+lbomiP8Yq1WkYzjKEuVo86Nh8Trc5Fxod4o9VZDQdR+I1ov73wtp1wO/k3eCfwNejeZH2dT+NL5i/3h+dN1W+hNn0PMx4v8Vw/8fPgK9AHUxXAb8hikPxDni/4+fCWvQ+uIAwFem8HuKUAHvRzrqhts8z/AOFoaLGQLiz1WD1D2jcVXHj3wPPfLfyvJHdpwJJLV1P8q9TaKNuqKcewNV5NOs5Qd9pA2f70YNJyg90OEpQehw6/EjwfIMHWYVH+0jD+YrB1u88A+ILtbmbXo45du3KSYz+GK9Qbw/pEn39Lszj1gX/CoG8K6A5O7RrI5/6YrRem+jNKdadN80XY43RNc8GaDZ/Y7PWrPbnJJkyWPvViLxT4MgvJbqPVdPS4l+/Ju5Paum/4Qvw1/wBAOx/78ik/4Qzw1/0A7H/vyKP3fZjlWqTbbe5hv478LRgE67ZEe0hNRN8Q/CKnDa7bfhk/0ro18HeG1ORotiP+2IqVPDGiJwmk2QH/AFwX/CnzU+zMmcifiX4SB41ZW/3Y2/wpn/CzfCv/AD/v/wB+X/wruBomlrjGnWox3EKj+lSf2XYf8+dv/wB+hS5qYWRwv/CzPCY66oo+sbf4UV2zaLpbnc2nWpJ7+Uv+FFVen2YWNOiiisSQooooAKKKKACikNJQANjr6VxXi6z8IXV3BceIJ7YSW2diPL1z6qOtdk2TXJah4A8P6jrs2r31p9onlxlXc7OB6VUN9TOd2rI8u8J+K7Tw14i1uOwtJr63upN1rHboTnDHHHYAGmeIrrxJa66PF8eltpAfEDM+GzkHlh+H51e8Q39r4O+JUdxo9rFJ5lp5Qt7fAAfkDIFdT5t/f/DnUW8ZCK2EqsV9VHVePUGu56SUrbnPf7LKNh4O1DU7mzudX8YTSySbZooYn2hgMHpnn8q6jxn4aufFGmw2Ed8beISh5BtzvA7D0rzH4Y2C6/r8c2oXksg0xB9nhL4+Un+Vexa8NV/sec6OIv7QwBH5o+WsqvNCpa+xSeh48fBtjF8RY/D091cy2MVsJZWeUjHBI+g6V1XiiPxHfWkthpU2np4d+zhTdSuDhQOQTXI2/hu81f4kvpvie7Z7qSDzJJIDsz8owoOOgHFdb4+tbbwr8NH0vTkeK3klWLBcseTk8/hW8m5Tir6mUdmc43hxYtGgtdX8cQxWKqCkEJBBAOe3JrW8L+EvBd7eQvZ63Pf3Nuyui+btII6cEdK5bw7F4SsbdH1HRdUvbggMS0RMY+g/rW5r+n2OjeL/AAtf6JB9j+2MpeFBjg44I/E0qkrtxuCPYVOBTWO7g8j0pBwvNYOq+MNE0TUUsL+8EM7JvAIOMfWuVRb2HddTkviP4bFjCvijRj9lvrNg8pj4DLnrj2/lXZ+GdYGveHrTUMYaRMOM/wAQ4P61yHjfx1oknhe8tbG9juri5QwokfOC3c1sfDixn07wXaRXCFHYs+09QCeK2abirk9Trs4rN161vL/RLu1sZhBcSoVSRugzV/dQW4qbDOE0f4X6Jb6UsWo232i7bmSbeevtTovhR4biulmZZ3UNu8syZWu3zRuq+aROgRosSKiAKqjAA6AegpSabuFBNSkPmHZpMmm7qN1UK47J9aXNM3UbqLBcdmnA4qPdS5pNDTM/xHqA0zw3qN9u2mG3dh9ccfrWP8PNOOm+BtMRs+ZNH58me7P838jVP4pXBTwXJbpnddTxw49ctXXWdulrZW9uowsUaIPoABUVNIHTRJqKKK5TosFFFFABRRRTA57xidWXSN+kyCN0JaQseq4rzPw+Xt9OuZL5Q2kSZ80/xF+wr0Lxp4ks9KsZ7GTebmeBtgVeOh71xGha7Z2vhW9tZbL7QIh5jBz8rZPrXPLc+lwEZrDN8u7Rn2WnaZdW91fTShIRkw2yyjeQPrWtbyWGleFrjVrG8nM1ynkLE7Z2k0wzWgs1u5fCYW3ZQ3mIeMeuetZOraTt0yDVrNXjsJmz5TH7jdsflU+h2t+1aU9v60NLQfEd94XtRAdNZ1mfcGOQXJ6CvW7K5e6sILh4zHJJGGKH+EmvOZ0TUvGHh60jG6OKNZWA9QM/0FemBdoC+gFbQPGzPkdmlZvU4L4kNqNoLe9tL+SCL/V+WjEZJPWsG/fxVo2mx38mrM0Rxx1PNbnxQZmtdOhQjLz8VzPiC11+2063j1O7jktmdQqKBwe3vUO9zvwKTowTsbsvizX9G8PW1xdGKW4mk+XcOqYzSL8QfEEYUy6Q5UgHKqwqp45I+xaDbrwfb1wP/r16bBBGtlEhjHyoB09qFzdzKr7GnFTcLt3Ob8M+OZde1N7N7J4WRCxYt0rsPMb+8a8y8DKJvGmtTqPlDMB7fNXpVaRk7HlY+EIVPcVh/nSjo5pftE3981HRVPU4SX7TL/fNL9ql/vZqGilYLk4u5R3H5Uv2yX1H5VXoosMsi8k9BS/bHI5A4545qqKyfE+tp4d8PXupNjMUZ2r/AHmPQfnVwjzOwN2Oe8UfGLTvDOtyaW1m9y8aguyHgE9qK8NETXryXV0Q08zmR2Y8kmivR+pxM/aI+xaKKK8woKKKKACiikNABSZpM0hNBLYjGuc8Yafrep6ObbRL2O1ndgHdx/CeuDXQk801hxVJEM8P8TeE4PA39h6qs8l1dfbQLmeQ43Z/l0ruvFXhGfxdLprjUjFp8bB5rfHDg9wfXtzXQ61oen6/arbajAJoVcOFPqO9XYolhhSJBhEUKoHYCtnUbSMeU8o8XaTceEPFGka7olqWhbbBNBEv3gBgDA9RXq8bl4kcgqWUHaeo9qSRFY5IB5zSjjFKUnJaiseeeMPDWvf8JfZ+IvDyQyzpF5ckcjYHf+hp974V8QeIvBl3Ya7ewSag8ong8sfLGR0Umu/PWmGrVRq3kSeXWmp+PtNsotP/AOEat53hARJ88EDp3rQ0LwlrN74gj1/xPcRtPEP9Hto+RH9a9APPoPpTeBVe0uJiknHPWs3UNC0rVW3X9jBOcY3OgJ/OtAmmk0oq2xJg2vgvw7Y3Cz22lW4kXnLKTj8zW6OABSE0harsF7D6QmmZozRYnmF3c0maaTTc1VgbJM0ZqPdRmixNx+aM0zNGadguPozUe6jdRYLkmaXNQ+YAMnj8azrzxHomnj/S9Vs4T3DTLn8utJopJs534hfv7rw5adpdTQkeoHNd5XkXivxloF34j8PXFtqK3EFpcmSZokZgoxx25rqD8WPCO4n7Xdj/ALc5P8KzqwbSsd1FWWp21JiuOi+KnhCRsHUZY/eS2kH9K07Txv4Yvjtt9dsmY/wmTaf1xXP7OXY2ub2KXFRxXEFwgeGaORT3Rgw/SpeOgPNS4tANxRilopAcj4+srQ+H7m9lhQzRqFWQjkZNcpewR2vwwt5NoVp2A3Dg4JJ5rb8cWviTVJZdOs7Qy6dKFO7ABBz61D4q0u6g8KaTpyQySlGUOIlzjA5P0rGSdz6HC1OSnCLl1OZuZVj0BxD4iaULEAbZlHPHSuhu7Pf8K0QlQUjWQbuxBBrL8VfYnDaZa6PIt2CoEqx8N06Gn/Zta8TTxaHHE9ra2iqJt3Q8dz61NrHW5J8s72V7l/4b2kt3ez6rcHdsQRRn/P4V6T1NeaeHPtvhTxZ/YrxvNaXRzGRzj3r0sjsKunorHj5m+etzJ6foec/EfzLjVdItojtcklWPY8YrC8Q2mtW1xptpqt5HcI8oaMIOc8e3vWhr1j4r1TxGZ/7ObbayMsL4ABAbg8msfWI/EE+s2FtqLxpdE5i6fITx2qXc9nCKPs4JNaI6Pxpo2p3V7p81jaGaKCIHPYNmoj4s8X28YSfRiVxwVib/ABpus+IdRhs7Pw9aXBm1LIE8kZ5zkcCtzxNNr2meFoJopVMsWPtDhMnFFjn5nHlhNJ9ij8NbS4juNTnuIXiaRweVI55J616FWV4d1eLWtDtb1AodlxIo/hYda1evSrirI8bHVJVKzclboFFFFWcgUUUUAFFFFACjrXlHxq1I/ZtK0hDjz5DLJ/urwK9XH9K8F+K9z9q+IJhP3bW1RfxPP9a6MMrzIm7K5yRooor0ednFc+wqKKK8Y7goooNACZppOadTDQAHimE0Fjmmk1aRmwJprHNBNMJqkiGwJpCeKKaaqwgppNBNNJ5p2M2wJpuaCaaTxiqtoSZ+t6xFoen/AG2eN3iDqr7P4QTjNXUkWWNZEYFWUEEe9ZPiuNJvC2po/KmBj+Qo8MOzeF9NLklvIXr9KhS96x0ulH2CqLc1iaaTSE00niuhHDzDqaaQtTS1UkJsdmkzTSaaTzTsRcfmm5puaTdRYTY/NFMzS7qdibjicUmaaWzTc07CuSZrmvEni1dHnh06xtzfavcHENqnX6t6CrHifxBH4d0WS8KmSckJBEP43PQVN4C8Lf2TayavqzibXb/95cSscmMHoi+gFZVJqCudVGk5asx7L4eatr7G78WaxcLvIIsbOQoiD0J710lj8M/CNhgx6PDI/wDfmJcn65rpzNCDktzR9rhB6sfwrjdWUtTvUEivBoel2oAt9PtYlHZIVH9KtfZYe8Sf98imfbYvf8qd9sh96m7KI5tMspl2y2sLj0eMGsq78EeGb9SLjRLJs91iCn9K2ftcR704Txn+MUczXUZwtz8IfDpbzLCS906TqGt5yAPwqo3g3xnpY/4lXiz7Sg6RX0W7PtmvSQyt0IP40Y456U1UaA8wbWvHWjnGo+GIb2MdZbGX5j/wE0qfFDSIm2apZ6hpjjr9ptzgH6ivTgq+lQy2sE6lZoY5FPVXQEfrVc6e6A5Wx8VaDqgAs9Xs5GPQeaAfyNa6gOAy4K/3h0qhqHw78J6nkz6Hahz/ABxL5bfXK4rCk+E9latv0bXNX05/SO4LD8jTvBlXZ1rRoTuKAn1I5pAqgsVVRuwSQOT9a48+FvH1hzZeKYL1R0S8g5/EimPf/ESwOLjw/Y3qjq1tPtJ/A0ezi9mgc5Pqdi0ETSrKY081RgPjkCpOtcQfHuoWmRqfhLVrcjqY08wD8qfD8UPDbcXEtzaP3FxAy4/SpdJkuTe52h61zup+FYtT1+31V7lkMC7RGF6/jT7fxt4au8CDW7Nj/tPt/nWpDqNjcL+6vLeTP92UHNS6bNYVpw1izC0TwZaaPqdxftK1zNKfkZ+qDvz610FzbR3dtJbzDdHIpVh6ipxh1ypDD2OaMc470uRjniKk2pN6o5HwX4av9AnvFnuEa3cny4x14PX8q67nvQOPXmijlZNas6suZhRRRTszMKKKKBhRRRSAD0NfOfjqUz/EXWy38Eixj6BRX0YK+bfFzA/EDxCeP+Ps12YP4mZVfhMuiiius5LH2FRRRXkHcFIaKDQA0mmk0GmmmQ2JTSaU00mrRDY0mmnmlJpmatEMDxSEgUMaYxGCT0HNMndpEF7fWthAZrqZIowM7mOK5ZvHK3LEaTpN5fqP+WiLtU/zqnp9l/wl+s3epai5ksLeUxW9sOBkd2rtYkSFAkUaxqBgKo4FYJzm9Gd8oUcP8auzA0zxbBe366fe2dxp964yiTgbX+hrfz61yPjdUabRgq/6Qb1RGe+O/PpWprXiWw0WEB3866fiO3i+Z2P4dKqM+jYVsJzqMqa3KHjW7c6dFpFt813qLiJVHZSeSa6C0t0s7OC1Q5WKMID9Biue0DSLua/fXdYH+mSriGIHiFD0H1rpCea0pRu7syxk406aox1tuKxppNJmkJrpSPLYE0hNIaQ/WrsQwJ5pCabmkJqrEtjqTNNzSZp2I5h+aTNMJpN1FguPJpNw9e1MJ5rP1vUU0nQ7y/fGIImcD1bHA/OhocVzOxzsEA8W/Edt3zadoYyM8q05/wAK9IzXJ/DrSZNL8JwTXI/0u+Jupj3y3r+FdXXBWknKyPZpx5YpBk0UUViWFFFFABWBrfi7TtBuo7e7WYs67sxrkCt+vMfEiJe/EqwtWUPGqgMCM5HJNRJ2O/AUIVZvn2R1OnePNHv7uO2guWEsrbUUxkc1rax4lttAtftN5MwTOAq8k/QV5xa20c/jK5ubO3Bg01CwSIYDuKxtbl1LVLyG/wBaimhs5H2IF/gH0qOY9JZdRnVsnZWPbNJ8QRanYx3UILJINygjafyzWml4jHB4rw3UbK30SwjubXxDOVcbo0jIJOfTB4H1rsfh+msPYy3OqSSukpHlCVsnHrVKV3Y5MTgIQi6kXp0PR1lR+jUjOq9TWZ0PBxXB+N/El000GiaZI5u5nG8oeV9vanJ2OKhQlVdkeobgRxSDnrXB3upa9oXhe1Ft/pt2hAmdxk4xkn6Vztn8UNdl3bdJE+04PlKx/wAaOY3p5dVqJyjayPX9o6Y49Kgn06yuRia0hk/3kBrzSP4tTpKEvNIkiJOPv16Zb3Kzxq+4AsAcZ6VSlfYwxGFq0Lc63Mi78D+GL7/j50Oxf38kCse4+E3g+bO3TXgPYwzumPyNduGHrmjg84qlJrqcx54/wi0pf+PTWdbtj22XeQPwIpn/AArXWIMi08davGvYOqvivRqMU/ayGjzceDfHVsw+zeNVcDtPZqaRtE+JkRwmuaPP/v2xX+Vek0Yp+1kFjzX7J8Uouo8PTf8Afa/h1pN/xOj5bSdFl/3Z2H9a9LxS4FL2r6oDzP7d8SEOG8MadJ7rdYFI2q/EWMbj4QspP9lLyvTBx0prYALHgAZNP2it8KA8k1bxz4t0G0N3q3hO2toBxn7eCSfYY5rV8IfEXSfFSpDuFpft/wAu0hyT/unoa8t+IPiN/FPiycpITp1k3lQL/CzDq2Ky/C9rLc+N9Dit1+dbpWOP7o5b8MV2OjCUNVqZqetj6X6kYHfHNfNXiUE+NvEDEH/j9bmvpQfM2QeSc15doltb3Pizxis0KSIdQAAZc9jWNCShdjmuZWPKjgHFFezyeDtBmcu2nR5PocUVf1hGPsmet0UUVxHQFIaD0pjUANammlNNq0ZsaTTTTj1phNUiGIelNopM1aIY00mAeD0oNNY07X0IvZ3OK8jVvCeo3bWti1/pdzIZfLi+/GxqVvGlyQRb+H74v/00AUD611M08cETSyuqIvJZjwK4y+1a88V3T6boZZbEcXF6eBjuF/xrlnGzsmezQnCt71SOncxYU1jx5q/2p5VsbaxJRTEd3zHrg+vFdjo/hrT9IkEqRma6PW4mO5/z7Voabp9vpGnR2VqgEUf5k9yfrVnNbUaCjrLc5sZmTl7lLSIE96aTSsaYTXWkeM23qwzyaYTSk0zNWkS2BNNJoJpCapEOQm6kzSZoJqiGwJpM0hNJmnYVxc0m6m5ppPNOwmx+6uO+IDPewaTokbHfqF6iMo/uAgtXW5rlkX+0/izYx8GPT7N5Tz0ZuBUy0VzfDR5qiPREjWGNIkGERQqj0ApaMg9OnaivJbuz2FoFFFFAwooooAK8vuFe8+KkwjO0pGcH0+X/AOuK9PPQ4ryey1S2s/iDqd9dy7IFLLuIyNxIA/rWMz2MsTtNrsS+G57+0tNTs7CKNtVSbc3mdHGcGn3Wj+K9aiKalPbwQfxKAD/KsYzQX2p67fmR1tXC8rwW5GP5Ve0/QJLrQP7Rh1W8thsJETPyQPoe9S2evyuD501rbp1M+30GQXH2nRZ4NQNufnjZCMHn14PSvQvCev6nqk0trf6abYwR5Z+gz2HNcF4R0bWNQt5rjTNS+zAPtORncRz6e9el+GbPV7SGddXvFuXLfuyBjC/kPenDocuaTVnFtNo17tpBYzmH/W7CU+uOK8Wt7zVPD+oTapqFgXuZScPMec+wr2i+uBZ2FxcEEiGMuQOpArxg+IbXWfEAv9Y8zyI2zHAq5HsD/WqqmGVaqTa0Ol0SLVG0XU9cvriULcxsyREnb04IpnwzlhXT9QdyCySGQ8c4x/8ArrQ8ReILS78BS3NoCiSnyUVhjBzjgVy3g6U6JrcVvdD9xqEIGCPXp/WpbZ2Qjz0Ju1nfb0JItUsdb8X/AG3Up44LKFvkjbocdP8A69etWt1b3cCzWsiSREfK6HINeU+NdJ0fT5Le10y2C3kzDG0k9TgcV6R4d07+ytBtLM/fjjG7HrTpnHmihKjCcW+1jWDsOjH86UXEqdHP40yitTwSwt7KOuDTxfN3UGqlFIaLpvwOq04X0eOQR+FUKKYzR+2xH1H4Uv2uE/xVnUUAaf2iLH3xXF/E3xUvh/wpL9nkH2y7/cQAep6n8BXQ4r59+IuvHxD4wZIpN1lpw8mP0Z/4j+f8q6MPT55XeyInKyOXhXZGq53EdT6nqa9C+D+mpPq+oa1LjZCvkQk/3jy38q89mfyoC4Gfb1r3XwNo/wDY3hCyt2XErr5soI53NzXXWfLC5lT11OxWaLdneuK818JkSa74rkBHOpsPyH/167wHb82OnNef+AP3mn6pcnpPqMzL9M1yw+Bmp1tFFFc4HoFFFFIY01GetPJFMNMljWpvalamk8VaM2xCaYaU00mqRIhph5pxIphNWiGRzSpDE0kjhUUEkk9BXJz+NUuZPs+hWE+pT+u3bGPcmuskVXRkdQQwwQR1+tRRQQ2ybIIkjXGMIuBWcotvQ2o1aUNZK5yK+G9W12QT+Ir3bDnIsrY4X/gR711NvaW9nbrBbRLFEnCqowMVYprYrSNNLUmvip1FbZDDTM04mmVujhYZphNOPFMYirRL2EzTSeaXNMJqkZNhmmE5pTTc0yWwzTCaVs0wmrSIkwJozTSaSqJuLmmlhnrQea5a+1nUtZ1iTQfC0Ky3Ef8Ax83b/wCrt/x7t7UpSUVdmlOEqjsjqTzXN+B0F54y8S6hjhJEt0PsByKfL4c+IGjfNa3VprcWMskv7qQHuAen61l+GtZvfBttdw6v4Y1iOS4uGnkmiiEijPYEHmuedRSg7Ho4bDypyuz1IdKWuNh+KPhZ/wDX3VxaH0uLZ1/kDWta+MfDd7j7PrVk5PbzQD+Rrh9nLqjtublFQxXltN/qriKT/dcGpjwMngVPK0MKKKPxFIBGzsbHXFeYeG9ATWdW1ldRt5FhLA4OV3HcTwfyr1Cl2gcgD8KlxudeHxc6MJRhuzl7nwNpc2j/ANnQhrePcGLJySffPWuZ1rwEdI0ue5h1icpGhJRgMY/CvThUVzbw3cDwzxiSJxhlPepcFsbUcwqwkru6PJfC3h7W73SBd6ZqbWqs7fIMgEj6V6H4asdYsLaZdXvFuZGbKMOcL+QrSsbC2063FvaRLFCCSEX1q1SjFRsPFY+VZtWVmZut6vbaNpcl3dRvJEOCq981wb+NNG/5YeHnfsMoor0qaGK4QxzxrIh6qwyKibT7RoWi+zxqrKQdqgYz+FVKLZOFr06atJP7zyrV76PxRqmn6bYRCG3Qh5UUcAnk/lmrnjxdMhs7RLa4X7ZAQqqh5xx19K3k8Bx2Gm30en3LLeTkmOXptHZfp/jUWifDyC0dbjU5hdXR+Yj+AH+ZqORnqRxuGi1JPRdO5zfgaOLVvEhvNTuvMuIxlEbqTjr+FeudK4PxH4GkluRqGhkQ3SkEoDtDfQ9q7LTYrqHT4Y7ubzrhVAkfGMmnCNjizKtTrtTg/l2LVFFFaHkWCiiigAooooGFLSUucc0JXdhnMePvEP8AwjnhS5uY2xcyjyoP948Z/CvnuBGSP5yTIxLOfUmuz+J2v/214q+wQvutNPG0kHgyHqa5HjHPpXqUYOMbdzlqyu7F7w9pp1vxTpun4zH5oll4/gXk/wAq+hQoUYHQcCvLvhHpm+TUNbkGQ/8Ao8Jx0A5Yj9BXqR6cVz4qd5KBtBWRS1m8Gn6HfXbHAigZh9cVznw906VfCGmxIuZJ0MzcdNxzSfEa6kOgQ6VAC1zqU6W6BeuM816J4f0ePStOgi24dI1QD+6AMAVnflpjLdrptvb26xmNXI6sw5Joq9iisAFpDS0hpDGNTKcx5ppq0RIaelMNPNMJqkZsaaZTjTenWqJGsO9M61yuvfEHStIuvsVuJNR1E/dtrRd5z7kdKzYrPx94nAea4h8P2bnISMeZPj69qofJc7S5ure1jMlxPFCg6tI4UfrWBdePPCtmxWbXbPcvUI+7+VV7X4SaAXE2rS3mrXHd7uYkH8K6Sy8GeG9PAFtotimOmYQT+Zpc0UHsTlG+KPhAHH9qqfcRsf6VLB8RfClywVNat1Y9BJlf5iu3Glaco2iwtcenkr/hVa58MaFeKwuNIsZA3Xdbr/hT9rHsL2K7mVaapYagN1neQXA/6ZSBqtMcVjXvwk8KXUnm21m9hP2ktJChFZU3g/xj4eO/Q9bXVIB0tdQA3Y9mq1ViRLDvozqiaaa4+08dx2939h8R2M+kXnT94MxN9G6V1qyJIgdGV0YZVlOQRW8Wcs4OO4ppp606m9zVowY3NMJA61Q1nXLLQrB7y9k2oOFUDJc+gFea6j4g8T6pq9slncNZ3LyBo7CMbiif3pT2+lUkXGm5K56wWyKjNEYcRKHx5mBuI9cc0h61aOeTCiiimStTnPF+tS6fpiWtjltRvn8i3Udcngt+FdP4S0CHwtokVnCf3zfPcSgcySHqc1yXhaH/AISTx5f61IN1lpmbW2yON/8AEwr0fiuDE1NeU9rC0lCJL9olBzuyPTFO+1sCTjPtUGaSuI62h00Vhcri5soJc9S8at/OvOdQi8Of8Jg2j6l4bs4YH+5OFxuz06V22r6lHpGmy3syO6RjJVOprlLbUdB8c6hDE9vL59uC43DHfpmjnaO7DUFKLnJXRna/4c+H2iXKQSw3lpJIN4a1lYY/WqENl4ax/wAS/wAaavZegeQkD8xXplxZ2MzCGeCCUqMKJFBOB9azbzwjoFxGd2nQIT/Eq4NP2kiqdOhopJnOWWla9c4TSvH8VyQMiOaJWYj+dX/7N+Jdt/q7rR7tR/fQoTWH4Es4Y/GeqCAFY4cooz05r1ITSL0c1SqtozxmHjSnaLOIGp/ES14n8NWU4HeC55P503/hM/Eduf8ATfA+pLjqYnV67pb93JAlBH4VieL9YnsPDN7PBL5cqqAjr1BJHNV7VdUY06M5yUUjn2+JlpCR9t0HXLTHUvaMR+dOT4reFWfZLdXEB7+bAwxWx4I1S9u/DdvcX0hnkck736kZro3kt50xPbRyL6MoNCnB9Aq0nCTizk4fiH4Rmxt121BPZ8g/yrQh8VeH7j/VazYsfTz1FXJ9D8O3O7z9CsHz13W6c/pXK65pHw/0++tra/8AD1sr3PCOsWAPxFLngZxhKTstzrItQsrj/U3lvJ/uyg1YDL/eH5iuXb4XeB503LpWwEZzHKw/kart8KfCq8wSajb+8d2wp/u+4rO9jscHOdpx60cfjXCWvw80a6kkGneLdaUx8MI70kD8Ktf8K5vY/wDj28caun+8wbilaPcGmt0dhtJNLgjrXIf8IL4mQfufH16faSJSKP8AhEvHkR/c+MYZB6S2oNPlXcVzr6K45tJ+Jdtkrqmj3R7BoSuahF/8RbJ/9I8P2F4PW3nINLkXcDt+lJXEf8LAu7Nsat4X1S0HQuieYn6VqaT468OazMsFrqUfnsdoikBVs+mDR7KXRAdHRRRWYAOtYfjDxAnhrwzd6gf9aF2Qg93PStyvEPitr/8Aa3iSDSIXzbWA3SAHhpD/AIVtQhzSFJ2RwkKuAzSEtLIS7se5ouGKxFRnc/yrj1NS1Ppaxy+ItKimx5TXKbs9Otentqci95nufhPSBonhewsgPnWMM/8AvHk1tY45IH1pcHp+A964zxLrV1qV5/wiugHfqNyu2eZelvGfvEn1xXmtOcm2dSJPDkP/AAlvxFn1XG7TdGBhgb+F5u5HrivWFBxzWP4Z8P2vhvRLfTLMfu41+Zu7t3Y+5raAxWVSXMwCijFFQAtJS0UxkLdaaelObg1SudRht8rnc/8AdFWiJFomoJJ4o/vuBmse51CefIDFE9BWXf3sVhayXd1MEhiXc7N6f41STbsRY2r/AMQadp1pLdXM4SGIZZzwMV59PruvfECVodKeTSPD4O2S7xia49k9BVLT7C8+IF+up6mrwaDC2bS0PHnn+83tXfxIkESxwqqIowFA4ArWdqa8x8pD4e0jRvDEHladp4Vz9+Zzukc+pJrcGrrnmIgfX/61Y7zKqksQKpSX7E/IuPesG3LVhex1Savbltrbl+oqwl/ayD5Zk+hNcI08jsSzGmbiDnNIXMehfaIuzg/jThIrdDXm1/4mh0Cza6vpMRDgDPLewFVND+KWgazdLbJLPazMcKJ0wGPsc1qqM2rpCuz1bPvSde9YcV/Mi9Qw96uxalGwHmZU/Tis2g5h2qaNp+s2j22oWkVxCwwVdc4+h7V5pf8AhbXPAzvd+HZZdQ0cfNLp8zbnjHfYa9WWQOuVII9RXBePPiVF4P1K009NOa9uZ137A2MDp+Jq6cpJ6FWUlqSaH4hsfEFiLmzcnHDxtw8behHarl3dw2dtLczOFiiUu5PYCuUvNJXV7RPGvg9Wtr/B+02DqVExU/MrDs3X61o6ZqOneM9AdXiOx/3dzbOcNGw/hP412xnzK5w1aHK7nmxv9c8YeKDNa2ko2n/RGmX93bIf+WmDwWr0XRdA0/wxYuxl3zvl57uZhudu5JrcjtoreNY4UCIqhQAOgHSuZ1fwu2p3k97qNxPfQRruttOjfy0Y9gx71q5aEupzvlvYZc+PtJjnaCyW41CRRz9ljLAfj0rR0DxFZ+I7WS4tBIhjfZIkgwVNc/HoniLVYRBcyWehaacD7Jp6/Oy+jNXSWNhpvhzTWSDZb2sY3O7Hr7knrTTfUirCC0juafSsjxNqo0bw9e32cPHGQn+8eBWTD4g1zxLetb+E9MWW1Q4e/u8rFn27moNc8G/ELVraGG5/sa4hSVZWiSR0L7TnBJHSk6sFo2Ojhptps67wLo50TwhY2zqRPInnzFupduea6OuG/wCE21nSht8Q+Er+2A4M9niZP5itPT/iD4X1JhHHqaQzHpFcgxt+orzKicpNnrpJbHTUUyGaKdA0UqSA9DGwYfzqQjH+f/rVnZjGSIskZVwCp6g1534Mijn8a65cr8qoSq4A9cf0rvr6c21lPMEZ/LQnaoyTXkXhe01+9uJ309Wigmm3yTMMcBj8oPfrWUtz2MBG9Cd5WL+r2cmv/EaWxjnkiVUBLoeRgVrt4F1m3XNp4jn/AN1hx/OsjQb2G1+IeoTajMsLfOq7zjuP8K9HfWLCOBpRdwEAZ4kBxQlc6cROpTcYwWluxgeDvDF5oFxeTXkkcjznhlJJPrmuskXzImTONwxn0rjfCWv6jreuakHlD2ETnYce+Bg/QV2lOLWx5WLdR1byPP5vh1cpKZLPXLiMsxOSD/Q1y/inTtZ0a3WC91VrmCY42EnJI5/pXr1/qdrplm9xdTJHGoPJavK50vvHmqXd3EjJZ20bCLIxk44/E1M0noj18ur1HNTq25V1sW9GfxnaaRAdOEMlqVygKjpW3pOv+Kn1OC2v9IURO215dpG0evWpPh7rSXOkHT2OJ7Viu1uDt7Guz5BPY04rSxzY6ulUlGUF6iFgF3E4HcmuT8TQaX4osVtINSgS5ikDRybvunvx3rrWUOhRh8rDBFeU65oNlp3jTTLWzjZPOkEjgtn+Ln+tDOXAUlOTlezWx0l9deJtFitrWyhiv4o4wGkkGCx/A1Tm8a65bQn7b4fkUFTl1Y4H6VoeOLG+ksI9R0+WQTWfzmNT95fp61LLrP2zwRcXs0DxObc5Rlxg4wSKUjspcjs3FPU4nwX4mg0ae6e5t5n+0P1RcgcmvX42EkauOAwBFcR8NrGI+GTO8asZJmIyM+n+FdxVw2ObNJ051nyID9TT1dx0Zh+NMzS5q7nmEwu5VPODUqXiHO4EGqdNkkSKF5ZCFRFLMx7AdaFqByHxX8ZHQ9BSwsHH9o3+UTPOxMctXz/JALaETI7C4jYOsgPO7PWt3xHrb+JPEt3qmT5IPlW49EHeqen2R1TXdNsBkia4Xdj+6Dk/pmvUpw9nExc7vQ+mNNllm0mzlnA814EZ+P4iozVmqMUzRqqg5AAGKkF3g4ZMn2rzZ6yNUVPEusx6B4evNSlPESfIP7zHgD9a8btvAeo31mNRnu4xeXeZpUZTwTz1rrPF92PFHi+w8PxHNjZYur09i38K1vggDgDB6D0rpT9lHQmWqseWzeBNaj+4kUn0eqkvgfXZAMWZVlO5WDDg+tevda19J0lrpvOmBWIHj/apfWJIyULO5xOlad8RdU0xLGeaysYsbXvuTMyegA7+9eheFvCGm+FrHyLOMtO/M1xId0krepNbkcSIgRAAoGAMVKoxWFSo5GqHKuD1p1AorEoKKKKYBTWYKMk4oZggJY4A61g6heNcSbEOIh+tMB97qZcmOE4HQmso9Sc5J608gCm1pEhiY5rgrvzPHPih7CFm/sLTHBuXB4nl/uj1ArW8c6xLpuii1tOdQvn8i3UdQT1atbw7osPh3Q7fTouWQbpX/vueSa2VoRuxGmqJFEsccYjjQbVUDgD2qvc3QhGBgsaLu5MKYHLHp7Vlk5JJ5JrBtyd2Jse8rScsaZkU0mmlqaRk5Ds0m6mk0hOTRYhyPPPiqzOmmQg4DO30z0/rUlx8MLT+y4za3UqXwUNub7u7GcV1Ou6BZeIIoI7rcDC+9WXr9K1eAAB6Cu1YlxgoxGqljH+H3ie4nWTw9rOU1Sz+Vd/WRB/Miu/BFeaeKPD82oNFqumHy9WteUcfxgfwmt7wf4vh12FrS5H2fU4eJYG4JPqPWonFT95A3c7SG4eFsqSR3HrXBfEOwjm8Z+FdbG0It0tvLuPTnIrVtPF1tL4gbRbq3nsrrJEJmHyz49DWxe2FpqlusN5As0auJFB4wwPByKxjFxZcZHUxwxLGRGoUMSTtGOT3rzLxno0vhPWP+Eu0mMm3kIXU7ZRwy5/1g9x3r0q0nWaBSOCOCKp67e6ZZaVcNq00UVo6FZPMPDDHIx3qKcpQloa/ErGDa3UV5axXMDh4pVDow7g08j/OK8Yl8Vat4b0aeLRoZG0lrhltb2eMjapGcKD+PNaXw08S63rGvXEN9ctPb+UWJKgbW7Yr1owvHmPNq4dxuz0+eVLeJ5pn2RINzMTwAOtcjpljc/EW/wDtVzvg8NQPiKLo10wPU/7IxRrpm8VeJIvC1o7JaxKJdQmXsvZPxr0i2tYbK2itbeIRwxKFRB0AHFcuIqcqsjowtBW5mWbMwWFslrbwJHCg2hEGAKtrdxt14qjRivObu7s7rGqDG4zuBrJ1HwnoOrZ+26VazE9WMYz+YpwJHQ025vLmC0leDDyKpKq3QmndocVd2OWufhNpEchk0m/1DSn7eRcHb+Rqs3hbx5pp/wCJf4khvkHRL2Hk/iK0vCPjWTWkuYL9RFewMd0a8fLVdvipp0FzJDcWtzHscqW25FUqzW7On6pV5nG2xSfWvHGm4XUfCi3ijhpLKcHP4Go4/iVpFjth1HStT0ojtNaHaPxFb8fxK8PTYBuihPqpFdHaXdlqtks8LRzQOOCeQar2sXuiZ06tOK5loeez3/gDxPN5jajZtO3HzSeUx/A4px+Hnh+5UtZ3MpB/55TBxXW6l4S8M3sbPeaNYOv8TeUq498iuef4T+ErpBNp4ubQHkPaXLD8uTRy02VTxdaK3NrRNBs9As/s1ojYJyzHksak1r7eulT/ANmkC725jDDOfaue/wCFbahZ4OmeMNWg29FkbeKafDvxCtVxb+JLG6UdFntsE/UipdKD2ZDrSc+eWpjWngjWtduFuvEN2yr1MQbJ/wABXoFhYWunWi2tpCI4VGAB/OuT3fEm0+/p+k3a+kchQn86B4k8aW/N14LZ8dfs9wD/ADpewXRmlbGVKlk9EjP8TeHr7RdVOvaED13TRqPz47iuj8LeKo/EcLL5Lx3EY/eDHGfrWY3jzUI/+Prwbq8fHVVD/wAqht/iJpFoJP8AiQ6taFmy2LIjJ9eKFQktip4uNWny1I3l3O0vr2306ykurmQRxRjLNXlVz4jjvfGllrs0MiafE/lrIV+Xoef1ro7v4jeFb6ye1vvtaRyDDB7ZhUL+NPAN1pi6fLMFtsbQjQsoHvUyozb0NMHXpUk+ZavQ7GS/il0ma6s3juD5ZZFHIYjtxXnWseKdV1bSZNPXRZommwhYIcL+GKqL/wAIWGb+z/FkloM5C7iAPwqaOTac2HjmzkPZZZBz+dDoztsdlCWHg+ZSv6ne+ELCTSvDVpbTDbKAWZfQkk1uZzXE+GrjWW1EC91qwubPaSRDIjEn2xXaryARyD0wc0crS2PMxetVu97i0UUUHMGK4T4sa9/ZPhb7FA2LnUG8pMHkJ/Efy4ru+ewzXz/8RdXGteOJ0jfdbaen2eP0LdWNdGGjzTv2Jm9Dl0QRxqg6AYrsPhhYm78YS3jAGOygJzjjceK5E8AknivU/hLpxg8O3F8683cxwfVRxXbVlaDkYUld3PQRVHW9Th0bSLrUJjhIYy3Pc9gKvgVwHjWdtd8R2HhiF8wR7bq9I7AfdWuGnHmn5HQ2M8H2M0WnPqV0D9s1FzNIT1Cn7orpc4HpSKoVQqgBQAAPQVtaTpBn2z3C4jHIU96c5XZi2Gk6S1y/nTArCOgP8VdOqhFCqAFHAA9KYoAxgY9qkrMEx608VGKlFSzRDqKKKkoKKKKQGRqd7kmCNun3sfyrLNISSxJOSaQ0wGmmn6U9ulVr26Wy0+5u2OBDE0hP0FaRVyWcdZIPEPxJvLs5a00aPyou4MrdTXbu4C5boBXJ/Dm1eLwp9tm/1+oTPcyH1yeK6G+kKoFHfrWlaV3bsSU5pDLIWP4VFmnHpTDWRlJiE004oNU9R1CLTLCa8nD+XEMtt61SV2YNlkmm5OaigmS5top0PySIHXPXB5/rTi2KpqzsZtj80ZqPdzSg0WEpEoqhdaNp91qEF/LBtuoWDLNEdrZHrjqPrVsuqKSzAAdSTwK5648QXmrXzaX4Xt/tU4OJLpuIovXJ71pCMm9DWCbZ0XiWbQJILK/1q7Fs9pMJYmVsMSO2O4q/oHi3R/EhlTTbnfJHyylSDj1we1ec+Lfh9fQ6ANQ+2HUL9X33UjvtUJjog9Kn+D+g3ML3OuTqyRyJ5UQP8XqfpXROnB0ua5u48u532u+LJtFuYdO0q0a81e7H7mAH5QOm5j6U3TPh/Jf3Y1XxnenVL0HeltnFvD7Be9Z/iS21DS/EmmeKdMs3vfsqGC5t4/vNGe4p1zqfiX4gD7FZ2k+haNnFxczHE0o7qqjpXJJW+E1p+Rn/ABD8aafNaP4e0mzt54d6wT3TR7obbcccdt38qdDp+m/DzwhPcRYln2DMpHMkhHyge1di/g/RU8IXPh22gVIJoirMRl2fHDE+ucGvK/D9zP4s1TQ/Dt0XYaW7PekjIbyzhf6V1UH7j8ia1NyseieAdAk0XQ/tF3g6nqDfabpz1BPIX8M11WMUdDwMfTtS5rhqS5ndmsVZWQlFLQazsUJXPeJPFUXhySETWc1wkikkx9F+tdDXP+NH8vwtevgEhMD8aTdjowsIyqpS2G+GotF1Iy69ZWfkzTZVnbqMdf5VpkaXdEgrbSZPUBTmub0P/iX/AA4EgOD9naQ49wa5jwr4Qj1vSPtb3lzDKXIBQ9hUNnp+wTcpuTsnY3PHulaXaaDJPBZW8cxYAOqgEV0Pg+Brfwpp6HgmINgds81y918N9Qlh8pdcd4h/DMhP65rvdPthY6db233vKjVSR0JAA/pVR16GeLqw+rqCdw1K2F9p09q5JWVCuPqK4jw1fah4R0u9j1WKcWMEm2JhySCcdKv+NbXVo0/tOw1E28FtEd8Sk5Yg/wD16XQ7nUdQ8DfaWKXF66sY/OHB9KXWwqUF7JbNNlmD4k6FJgfa5E7fOhrAn8Zvc+Orb7NqONNVRuUHCMe+ateGH0vxFZyQ39jbC/hJEqeVj8a5+w8P2GpeOr6xMAWzhzhU454obZ10KGHi5cy2R67Bqa3EQkheORD3U5FWFvnzyqmsjSdKtdG0+OytFYRoSfmOau00eBU5VJqOxd+2jvH+tKLqB+GT81zVGincgvA2chwY4z9UFNexsJshrW3fPXMYOap0uSO9NN9wHSeG9ElOZNIsX+tup/pVK48C+FrkHzNBsPqsCj+VXluJVP3sj0qZL1h99cj2p80u47s5DUPhj4KitZJ5NNW0RPmeSKZ0wPXrXiesaulprDDwbqGp29nEcGSa6Yhz/sj0+td98Y/FrSSx+GtPkI3ASXjDsvZfr/8AWryoKAAoGAK78PFxXNIxqVXE9g+F3jO71mKfSdWnefUIQZFkbHzp/jXpIrwL4XoX+IsLLnbHaSF/oRivffescVGMal0XFtoztf1RNF0G91BmC+TEWGfXHFfMsDvIGnlyZJmMjHPcnNev/GXVTBotnpKsQ15Llh/sr/kV5GoAAArfDx5YXIqvSxFdE+UVX7zkKPqTivojw5p66V4dsLJVx5UKhv8AePX9a8K0Gy/tHxXpFkw+V7gM3uF5r6IPXpj2qcQ3ZRCkrRK2oX8Ol6dcX07bYoELn8BXB+DbWaeO7128Um71KQvz/DHn5R+lWPHN2+r6lZeFrZ2/euJ7zaPuxg52k13Oj6MkEMckqbVUARx+g7E1nH3YDkxdL0kuwnuR8o5VCP510S8LgDA9BUYJOKlWsjMUU+kFOFS2UhRUq9qiFSLUs0iPoooqSgooooA5OkNLRQAw9a5vx9cG28Dau6nDND5Y99xxXSkYNch8SzjwNd8/8tIv/QhW9H4kI6DQ7cWXh/TrZRxHbRr+lRXhzMR6Veth/olv6eUv8qzrk5nf2OKifxEMrnmmmnn0qi+qWCXAt2vbcTE4CeYM5q4wbMJE5rF8VAv4X1FR/wA8TW0TnmsrxBGZNBvgOhhb+VVTWpi9xNEbOgWB/wCnePp9Kuk1xHhK7mXV7eCSRvJl01GRGOQCDg12ta1ocsjGegueagvb+302zkurqQJEgyTUmTVHWdNXWNKns2baXGVb0YdKzS1REZLmsylY6RqnjhhcXXm6boPVUGRLc+59BXfWtnp2gaYUt0jtbWBdzE8YHqTXJ+HPHVnFZLp2vSrZajZrsbeNqyKOjKazNX1dvHeprp9i0g0K3YPcSjI+0N2Ue1aSjO9nsevGCUdBL68u/H9+EiL2/h6B+TyDdEdvpxXolkkUVlDFCixxIoVUXoPauft4o7eJIYkVEQYVQMYrZsZQLaXIJ2AtgdelROd9Fsc9RSvqaSn0qa3kfJAOdwyPwrz3T7bxV4nA1ZtYk0m3MhEFqkXOxTjLZ9cV38M0NlE9zeyosMUeZJW4HA6mpkraI0ovleoajqEGk6Zc3904jggjLux9u31NeT+CIPFGjSXfiCPwtLepqZMiskyqyqWJ+71q94lurvx7pupaggktfDWmwySRH7pupQOD9Aa9K8DXB/4QfRvPf94bVCc/Sq53CHqdcpcxyx+Ir2p/4mnhXXLPHVjAWH4cVLB8UvCcrbZb6a0f0uIGX+lejCaM9HFV57CwuQTcWtvIO+9Aaw5odUSjm7Txd4cvTi31ywdj285VP5E1qx3VvOMwzxSD1Rw38qyL7wz4Gurlbe50vTBNN90KoQv9MYzWdL8LPBkzslos1rKvUW1ywI/DNN+zew3CS3R1grjfiPJc/wBgx21vbyS+fKFYqOnPApw+GM1s2NP8WaxagdFMu8D86afCfje1yLbxXDdLnIW6tweankT6mlCqqU1Psc6uka/Z+GL24vSQn2YRpbg8qMjJ9K1/BPiDSLTQYLSa8iilUneJGC9/erEkPxIt0KyWmj3y9MBimRWBd6fqQJN/8O/MOcs9pcAf1qfYO+jPSePp14uNVfcbvjPxXDBpQj029RriVhtaJgSAPpXVaMbltJtftbFrgxAucY5xmvLba58PadeJcXnhPXIHRt2HiLoCK66D4oeFnAWS7lt2H8M8DLVKlI5cRUouChTQvxC1OG18PzWZmUTzgKqZ+Y85PFaPhERf8IvYpGytiMdD3rl4IfCOr65dX9zr9rcCU/u43kwEB+tNg0TVdHuXfw3qtpcWjnd5LuDWThJO9jqg6U6Kpp2ZsPq/hbQ9avWLiK+LfvSUPPH5VkfD8jUNd1jU1B2SOQpx6tn+WKqaha67PK1xf+GYLhj96SI5Jq9o3ieTSxHYr4buINxwNo4z9cUnfqbuCVJqDu35nooopE5UE4HtmnYqvQ8CW4lFLijFAhKKKKLgFVdUv4dK0q51C4OIoIy5/LirVebfGHV/s+h2ukRviS8ly5HXYvJ/WtaMeaSTE3ZHkU97Pql/c6ndNunu5DIx9B2FJ7UqqAowMAcYpsjiOJ3PYV6fWxxyd3c9O+DGn75tW1VlzlhAhPoOTXrQ5HNcr8MNJew8CWJ2fPcAzMfXdXWXssek6bcX9ww2wRNIfwGa4Kz5qh2JWR4z4usJvF/xC1COKdEh0yJYATyC/UiueufBWswAlIo5h22OP611ngyOV9Hk1Kf/AI+NSuHupCeuGPArpc1s5tWSMJas8gtrTWdA1iy1T+zpy1rJuI8skMpGDz9K9EuPiUl7AsGiaVez6lINoWWIqsZ9z3rdi3tJsQMS3AA9a6PTdJWBfNnAMp7Y6UOonrJAp2VjA8FeDH0tJNU1WTz9Vuzvlc8gf7I9hXbAE80DrTwKylJyepN7gBUi9aaBT161DKHilpBS1LGh4p47UwU8dKhmqHCiiikUFFFFAHJ0UUUAI3IrlPiNAZfAepkDJjVJPyYE11lZ2uWQ1HQb+zIGZoHRR74rWk7SQh+nS/aNLs5gflkgjYf98iqdwP37n3qj4Avft3gnTmY/vIEMEgPUFa0r3AuDgdaKitIhnI+Mr64gs7WwsnKXWoS+Qrjqi/xH9ajTwLoCWIt3sw8xX5rksfM3f3s0zxmxtdQ8P6iR+6t7wq59NwA/pXTnBOQQR1re7jBOJjIo6bZPp+nQ2j3MlwYhjzJOpFGopv0y6jAyGiYY9eKtkVGy5BB5B61nGVpXZg9zzXR3+zTeF73OFYSWjn8cj+deiEEHHeubTwVHDqUcy30xs45jOlsV4Vz6V0crpFE8kjhEUbmY9h610Vpc7TRElzaISiuWXxbeXAa6s9CuLjTlbb5yvgt7havWni7Rrs7Wufs0n/PO4BUj+lS6bClQlzampcWFle4N1bRTkdC8YJFWIoooIxHBGsSDoqDAqCK9tZl3RXMLj1Vwaka6toxmS4hQerOBUvn2aPVTSRYU1o6Y585lz94cD1Ncvd+LNCsflkv45H/uQ/OT+VRWOseJdduFTw7o/wBliY7ftl78oX3285qOXvoYVE5PQ7fV9c07Qbf7RqFysSY+VQcs3sB1rnrPRNX+IV0lzrCy6d4cRg0Vn92S69C/tit7Q/hxZ2V1/aWt3b6vquc+dOvyIf8AZXoMVX8T+NrptQHhzwtEt5qzfLJKP9Vaj1J9falzX92P3jjC25R8cXMV6LPwJoSIr3DKtyIh8sEAPOfTNdvb26WttFbxKBHEgRB6ADFYPhbwrD4dglmeZ7rVLn5rm7k6sfQe1dHWc5XVkaCY4qrqd1Fa6XcS3Cu8KxneqgkkVbqhq9+mn2DyyQTzIx2FYk3Hnvj0rJm1L4keQW8UN7em+hgMMIY+Wkd3tcfXPf6VetBJYa00j32o2ksyFg5CuSB3J71FJFpv2We3j1F4RIWJS5sjkZ9G7UtjqKxa/Zvey28ypbmKERNlM4x82elYdT6tqM46LYvxeJtc1HXftdnIWgtVyscj7PMH94/Wuy8J+MtQ16VhLpnl26kqZkkyCR6Vwd9p2r6y0l7AlpaYj2CKOYZcA8Diu48E3YfSTajTprM2+EYOPlJ9Qe9aKTOHHUqXsbqKudoLqPGTke2K5nVvG9rp3iC20lYjM8p+ZlIwn1qxrWpxaXYNNLNFCz/LE0rYUvjgV53pfhu01dprzWtXj+1zOSvkSrwKpyZ5+Dw1OcXOpsd/4j8X2mhx27PCbgzNswmOPfmtpLXT9QgBmtIJARna8an9K8Q8QaGljq1lY21/LOsrfK7tnbz1rqk0HxhDg2mvo4xwJCeP50KcjorZbTVNOMrXO2uvA3ha+H7/AEKxY+ohC/yrHn+EPg+aTemnSQMOjQ3Drj8AcVpaF/akWmouqTLJd5O5kPGM8VqLcTL0cke9aKcu5484csnG5yD/AAktYm3af4i1y1PYC63AfgRUT+APFls2bHxxcvjoLmBWxXcC9m9RTxfMOqg1XtJBzSta5wR0f4m2Z+TVdHv/AGkg8sn8sUw3/wAR7Rx5/hvTrkd/IuNv869D+2oeqtTxcRMB8w/Kn7XuiTzhvGviC14vfBOpgDqYGDikHxN06IYvNK1i2bvvtSQP0r0rzEzw6muO+IPjW08I6T/q0n1C4ytvARnPufYU4yU3awFOz+I3ha8uBAuprFKRnbOhjx+ddNb3EN3bpPbyLLE4yrocg18t3zz6reS32pN5tzMcsRwF9h6CvbfhBcPN4DijdmPkzSRrk54B4rarQSjdE3ud4Bkjivn74kan/avjy5RWzDYoIQB03dT/ADr3m+uksbKe6kOI4Y2kY+wGa+XVne8mnvJf9ZcStI34mnhY7yZNR6Eg6VDcKZIxEOsjBB9Sal7Vb0a3+1+JdGtT/wAtbyMflXUYQ3PqPRrMWGjWdoFx5UKJj6KK434t6i0PheLS4WPnanOsAAPO3PzGvQBxXkPia8OvfE+O3UBrbR4ct6ea/wD9avOpLmnc6pPQu20C2trDboMJEgQD6cVZhhknkWOJSWPpT7W0lu5AkY+p9K6mysY7OIBcM/dsVb1Zytkem6YlpGGf55TzuPb6Vo4pBkmngUEgBTxSCnAUmWkOA5pwFIKeKhstIAKcBSCnqKllpCgU8UgFLUssWiiikMKKKKAOTooooAKQjI69KWg1SdmBw/hQnRvFmuaA52o8n2y2U9CrdcfjXT38Zyr+nBrmfHdvNp1xp/ii1Ul7B9twF/ihPB/KuqSWO/sI7iBg8UyCRGHQg81tUXNFTRDRzPiLTP7Y0C6shy7Juj9nHINUvCmq/wBqaJFvP+k2/wC5nU9VZeK6Nl6jp9K5fVfDV0uotquh3a2l9IMSow+SX6inTmmuVmTRvtwpYkADkk8YppHPHNcpPo/ibWwLfVLy2trMMDItvnc+P5V1Z2QRgDOxEwM+gFVyK9rmMoke5TIybhuUDcueVz0yO3Sub8RtNquo6f4ZtCd982+4Yfwwry38qTwYrXNvqWsSktJe3JAJ7InAH865iHxVPpnj651tIftFuhaBoh12ccj8RW1KFm2h04JSuz2qHSrKC1itYbdUhiUKoHHAFYl3pHhfV7k2zz2M068GMOrNmuI8V/EebW7E6fosM9skg/fTuMNj0FcMtlCmGjDJIMESK2GB9c0lSa1b3OrmiewzfDHQCSwi2d8Biv8AWs2Dwb4Ja9+yrqFrJP3jNxkj269a4t/Fvid9KOmNqStAy7TKV/ebfTNZGn6GdW1ez0qzjHnzNlpG5KKOpJqowlreQ00e5Q+HPDfh+2e6e1too4xuaSQDAHrmsSb4i3DI0+i+G769somwLgIVQgegx0qeD4bWX7lL/U9Rv7eLBFvPKdhI9vSuzt447eKOGGNY4kwqKgwFFc8qkE9dSjzO4+JupeKZ20p57fw5A3E087MJCPRcjrXofhXStF0bTBDo80M6v80k6SK7SMe7EGt7UND0jUrYDUdPtrhSvJeME/getcbd/DTw40xl0s3mlS9ntJ2UD8DUurFqy0Gdjilrgz4e8a6XkaZ4mS9jHSK+iySPrS/8JP4y007dT8LLcIvWSwkDZ/4DUezT2Yju6jnlWG3d5HCoozljgD8a42D4o6B5nlagt5psvQrdQMvP1rTvdV0/xHoVzb6VqdnLLNHtXEw4J9aiVOS6GtK3Mkzj5ZZbi5lEAuWUsT/o95HICP8AdPNV5A6PskgnGf4p9PBH5rWpYeBNTtLBI5INNmfqQyHP/fQpW8M6jA3GkKD62t6w/nWPK+p9BHE09lK5jR29nPcxw/6BlmCniSBvwzXpWj6Hb6NE6W8sziTBYSyF8EeledXb61YapZQIl9b+ZKqnz2EoIyM816upO0A00jix82oKz0KGr6XZanaBL+JZYojvAPY8815jJJ4FldlAurYg4JIPX14r1DW5fI0S8lzjbEx/SvMvCGq6FZ6Y0GrKjO7lj5kWRj60F4FS9k5q+gJonhi5dXg8QtE45Uuen51oW2kaoxH9neLo5QOilgT/ADrT8vwNfqCj2QJ7Z21zeoaZplr4u0uHSmUrIwZtj7h1qTsU3UVk38z0Lw1b6zBbTprE6TvvBjKdlrczSIMRqD6UVqj52tLmm2FFFFMzCiiilbUCG6uYbO0mubiQRwwoXkbphRyTXzbr+uT+J9euNXmLBGbbboTnZH2x/P8AGvSfjDrzw6db6BbSYlu/nnwf+WY7fjXk4AVQq9B0r0KFNQjzW3MakraCEkKSe3Nez/CZntvA0O5P9bNJID6gmvFbnPklUPzOdoHrnFfQ3h3T10zw9YWQHMUKhh74yarEO1MKRlfFDWxZ+C7iBSVmvHW3XnsfvfpXiKLsjVcjgYr1PxQyaz4807TWUS29jEZ5lPILHoKmm8L6Pc53WSIT/c4qIvlgkRWfQ8orf8BxrN8R9CjIziRnx7hSf6V0s/gLT5P9TNLF7feFZn/CI6toep2us6TPHPcWkgZI8YL9iPxFaKaaaIhpqe/apqlvpOl3WoXLbYLeJpGOewBPFeU+AtMutSt59YuQRLqc7XDsey5+X9Ks3Y8UfESS3stQ006PosbK90pcFpyDnaPavQrW3itLaO3gjVIo1CKAOgFc0I+zVnuXOpdWQWttFaxCOJcY6nuasAU0U8c0jIVRTwKRRxTqRSQYpwFJTwKTZSFAzTgKAOKdioZaACnqKQCngVLNEKKXFJS1JQUUUUAFFFFAHJ0UUUAFFFFMCOeCK6t5LedA8UqlHU9wa4bwzdSeFtdk8KahITbOTJp0zHhk/ufhXe1h+JvDkXiHTDFvMN1Ed9vOOsb9vwrSnL7LE0WLqLZKcDg1VIrL8N+I5L15PD+uILfWbbjn7s6/3lrYljMbbTk0ThymbRAV+v51Xu1zZzjH/LJ/5VbIqN494wTwQQfx4opy965DRyPhWUW/gBZQf9Wkzfjk15taZaDzCeZDuP55rvvDys3hTXNHyfPtZZYwPZhkGuDs+bSMd1G0g9iK9COzYrEvelpk0iRKGkbaD0xzVZ7+LGE3bzwFIxmpUG3YapSlsi0RXefCSyEl7q+psuWUrbox7DGW/pXn4h1HYJQkTL/cB5/OvQfhJq9la299pl1MtvdS3HmokhxvGAMA0ThaDsdEcPNatHqgPHUk+pqSBDJMq9ieTUWcDJ6etcxceNLi4v5dK8KWH9qXycSTk4gh+rd68/l+4Z3s0hc9TsHAFRgZGecVxcfhDxrfAzaj4y+yu3PlWduNq/icVDc/8Jz4Q/0iaSLxFpi/60Kvlzxj+8Ox+ntUKdO9lLULHd0HtgAD2rN0XXbHX9OjvbCXfGxwQfvK391h2NaVN3TAhuLO2u0KXFvDMp7SIHH61zl98OfCl+Sx0mKCQnO+2JiOfw4rqaKpTkuoHCf8K+vLBy2h+LNWs/8AplM/mp+Rpxi+JGmHC3el6rCO0ieWx/Ku5wPSlq1Vb3Q7s4E+MdesnA1bwbdYX/lrbMJR+tWbb4n+HGIS8e6sn9LmFl/Wu1wNuMcVWuLG0ugVuLaGVT2dAaLwe6BtvczE13w9rlpJAup2c0Uq7WQSgFge1PtfDuhw2ywQ2Vu8XbID/rVO88AeF74lpdHt1Y/xRDYfzFZTfDCwiJOn6vq1gw6eXcFgPwOf50nCn3NI1pwVos2p/BXh6c/PpkS8/wAGV/lWVa+ArfT/ABJb31lKY7WHnyTknP1qJfC3jOx5sPGgnxwEvLUEY+uTSfaviRYg+bYaRqKr1MTmNm+mf8KPYx6M1jjKi0bO77UYrhh428RWo/4mHgbURjq1rIJB/Knp8UNGVgt7ZarZMeomtTgfiKTptHKdtijFYmk+LtA1txHYapBLKekZO1vyNbZ4xkYqHFoAxTWIVGYnAUZzTq5j4g6udE8E6jco2JnTyYvXc/y/pnNXCPNJIT2PDvEmrt4h8V6hqRYmPzDFD7IvFUetRwJ5cSJxwKkr0720OOTuzQ8NWI1XxhpdoVyqy+c49QvWvf7ieOztXnc7YokLsT2AryH4W2wm8WX1ztGYLQAfViBXV/ETUZZ47TwzYv8A6ZqD/vSD/q4Qec/WsKvvyUXsjoh7sbmX4TEl6+oa9MpEuoTFk9oxwBXS4wKfpmlOtvFa2seIowFBPAAFdDZaJFBh5W81+vTgVEtznbuzHtdOuLlhtTav95q37PSbe1G4jzJD3boPpV8KAMAYHtSgVJDEC4GBxTwKAKcBSBIQCngUAU4Diky0gp2OKTFPAqS7ABTgKAKcBUtjSFApwFJT1FS2apCr0p1IBS1BQoooFFAwooooAKKKKAOTooooAKKKKYBR2xRRQBz3ibwtbeIIEYObe+g+aC5Q4ZD7+orCsvE91YTpo/i2MWl1wIL7H7qcduegrvSMiqepaZZ6vZvaX9ulxAwwVYdPoe1awmmuWQrFAxlCM4IPQqcg+4NIBXMaho+r+C7eS70q+S40mMFmtb18FB6K1R6X8QtIvkj+2CSwd+hmU7T9D3rR0rax2FylbWg/hnxN/b0cZOn3Y8q9VRnaez/Sue8R+GpLWRtY0f8A0rTZz5kixc+WT3HqK9PU2moWxCvDcwSLtYAhgwpun6da6XbC2tIhHCpJVeoFaRrWVmjNxPC7LZe35mmKqkfCo3Bz9K1prWCcESIhHbivTdR8I6Hqrs9zYRiQ874/lP6VkN8NNHJ+W4vFHoJKqVVPZ2PSw+JjThZo4aC1gslYq+0d9zVBcS2926xW8b3NyT8ggUlgfqK9Gt/hz4fidWkjnnI/56SGoNTlhs7hfDXhW0hi1OYYmljA/wBHTuSfXmlCUL8zZdXF86tFGR4Wk8ZeIrmTw2l0yWqAG5nYgtCndd3qfSva9H0jSvC2kJaWUSQwRjJYjBY+pPc1zugadb+D9HEFq4CL800jD77nqaztT8SSas3lg+XEvYH71eLjcS6srLRE4XCSrS8jo7nxjDHORbxNIg4LZwDVjTfE9tfyCCRDG75ABOQ1cCafC7QypKhwyNuBrztUe3PKqXs9Ny54g0+bwFry+KNKiZtHuHCanapyEBP+sX6da7yCeO5t4riCRZIZFDI6nhgehqOxlg1zR3inRZIpYzHIhGcgjBrifDlzL4P19vCOpSE2kpMmlzseGXPKZ9RXrYaqqkbS3R83Ug4ScWd/RRRW5AUZoooAM0UUUmAUUUUgAVNBB57fN90dajjQu4UVqIgRQFGPWncBUUKoUDgcVXv3tILOWe88sW8Sl3aQAgAfWrNeOfGnxZ+6j8LWUhEk+HvCD0Tsv41pSg5zshN2RwXjLxPB4h1pbjRLKGyht3zFcogWSQjvx2r0X4Z+NL7xD9q03VSJLy1QMs3TzF6cj1rxvaAAqjgDAr0H4N2rSeIdWu+THHCkRP8AtE5x+Vd9SC5GjKE25HswrzX4kEaz4i0Pw796HLXVwoPYDAzXpQHbtXlNpKNY8e65qmS0MBFnCfZeT+tclBPVmknoNfwZo7DaIZFGMZDmqM/gKzPMNzMhPQNg115FPhjeSQRxglm9K1VVnJY4TRo7zwBr9zJJZ3OoWt7BhGtYiTvByAR2rsvCPhe6ubu58Sa+jLqF6fkhP/LGLsv1rsNO01LNAxwZSPmPp9K0cU5TuNzdrEaRoqBVUADoAKeFpQKdipuSNANOxSgUuKVxpXACnYoApwFTcaQAU7FAFOxUtlpCYpwFLilAqWxpABTwKQCnAVLLURQKcBRjilAqC0rAKWkFLQMKKKKACiiigAooooA5OiiigAoozk470UwCiijtmgArP1nWLLQ9PkvL+YRxqOBn5nPoPeqfiTxTY+GrZWnBnu5flgtE+/I3+FcR5F3fXw1bxA4kv+tvaDmO2X3Hdqd4wV5GtGjKrLliJdSXfie5W812JoNOU7rbTc/f9GkqW/WPUgEu4Y3jA2rEVG1B6AU9yXcu7EsepNJjmuOriZSd0e/QwdOCs0YjeGbKN/Ms5Z7KT1glKgfhSXX/AAk1hbtNZa9PcheWilUMSPxFXNTvXtbSVrYK1wq/KDyKk0+8W/sY51I+Zfm9j3renXqxSluhVMLRlKyRR03W/E+p2olh1mAY4ZTCAQfQ1m/234rvLiaOz1d5orf5mdIlVSw/hFP1PTb2G+I0z5IbwbZiOkfqfarWnw3N466H4ciHy8TXZGFj9ST3Nd3tbrmtf9Dz6uHhHRm7L4yuNXs7ew0S2b+2LkYlDDAtuxYmun8PaDZ+F9LleSTzbpzvuriT7zsa5LSXu/hwXi1fTY7mznkLHUrUZfP+0D2rTvtfGuKs0DD7L/BtPX3NcGKqSkvc0Rjh6HtKliXVtWk1CQIuUt16J6+5rNBwwI7UppyLvYCvOSPoqFKNNWiXFO5QacKacKhJYKoGST2FZWl6vLql/ctFFiwi+RHPV29R+VHspON1sdrmk7Pc6vRdWfTLwHkxNww9Peug8S+HbLxlovkFvLnT95bXKfeifsQfSuKye9bOja9LpriOTc8B7YyV+lZQqOD5keTmOA5/fgtSfwp4lupLl/D3iFTb65a8bm6XKdmU967DFc/r+gWHjPT4p7a4EOo2/wA9tdocNG3ofb1FcpZ/EO98OX40XxrZNb3K8JexjMco6BsD+fvXs0airL3dz5yUXF2Z6Xikqjp+t6XqsayWF/b3CEZ+SQE1f6jI5+laOLW5IlFLg+lG04zipASgZJAHWirVnDufzD0WkBZt4RFGPU9amopM+tAGX4h1m30DRLvU7lwsdvGW57nsPzxXyxcXtxq2o3WqXjFp7qQuc9h2H5V6V8aPEn27Urbwzbyfu4cT3ZHc/wAK/wBa80PXgV6GHhyR5nuzCrK+g3IHJ6V7F8G7BYPB817jDXdy7Z9l4H9a8bmO2CQ+imvoTwBaiz8BaPEF2lrdZCPduaqvL92KitTU17UV0nQL6/f7sMLN16nHFeeeD7Rrfw3BJIP31yTPJ9WOa2Pildu+mWGgwkedqdyqkd/LXBarFtaYWO3gXO1Qqgdqwh7sWyqj6CxQvM4RASx6YrqNN01bOPLYMp6ml07Tlso8t80p6nHT2q/UnOxMc0oFKKUAU7hYQCnYpQMU7FK5SQ0CjFOxTgKVyrCAU4CjFOAqWwsGKAKcAKcBSuUgAoxRjmngVNy0gUc06kAxTqlloKKKKQwooooAKKKKACiiigAooooA5SjrRRQB594j1rxHB43e00eVGigslujayDAlAPzYPrWxofxA0LW2t7dLryb2VeYJFI2t3XOMVQ8VsdH8ceHtaYYhlZrKY+m7kZrnLjwzbz+Kde0WNRBczqt9p8o4KOOuDXfGEJxQHrlcn4w8a2/hyJ7a2RrrVWUlYYxu2D+82OgpNC8Q3mu+EbwRfutbtUaGSNhyJQODj3rmvCN1p1noU1wUaXXZHeO9NxzIr5569BWEkqerLpwc5cqI9JWERJrtxerqer3a58/GVt1P8Kg9DVjcScsSSeSSetc2znw7qnTGm3j5IA4if/Ctme9VBtjO4+vavPxKbfMtj6DCU4048vUnlmjhXLtis+e9eQEL8q1Xkdnfc7cmqMl7uuRaWcMl3dtwIohkj6+lZU6Mp7HRUqqCu2WyQFZmIAxkkmsjSNW+w3cscNvc3FjKcoYoySG9vXmuusvhzquq2zSaze/YVZTst4T83T+I0zQ/FuradbDwxYaTHfajbP5MdxE2YserEd69bD4dKLvqeRXx937hTWTXdQRo7Hw3ffMCu64AiHPHfFFnpXi3wNpv2qVEksS26aKBtzQjPX3r1HQotVh0tV1i4inuyxLGIYA/2R61oMqyKVZAyHgqwzmpcoxThY454qcneR5mdV/tqBJmmNzE65AbGMen1rnbq2m8PzG+sl3WRb99beme4rY8QaUfCHiBZrdSNJ1B+V7Qye3sassFdSrAMpGCDXHOHsXr8LPXw8o1Yc0NGhltcRXdvHNCdyOMgir0AUKc49ck8VyumsNH1a406RwkDAzRFjwB3FMvtYuNdYWem7o7RTtkmHVvYVnPDOUuyOyniFHfct395Pr9++l2DEWaY+03I7/7IPpXRWttFZ2yW8CBY0GABVbSLS3sLJLeBdu372epPqav1z16lvcjsdlCnrzvcWiiiuU6ye0vbiyk3W8hjPsePyq9qV7pviXT/sOv2QkT+GRByh/vA9ayu9JjmrpzcHeOhxV8FSq7o5WfwvZeHpmmeGTUdJP/AC3tJTFcw/Ucbq63RfDuga1arLpPjfVlBHMIuQHX2IPNN6Disa88N2VzOLmIG3uAc+ZD8ufrXofXHKNpPU8qpk1neDOyX4cWzAH/AISzWi47+eDQ/gXxFYsJNJ8aXWRyEvEEin8ayYZpbcjy5XUjuD1rVtPEd9bEZYSrno3X865Xi6id0zGplE4q61Ij4r8R+GG2eK9FMtnnH2/T/nXHqy9R+VegaJrWl6xpyXWmXkdxAR95TyPqO1ZVh4isdQxBKFR2H3H6H1rntW8EzadfHWfB10LC+B3Pa/8ALCf2wOhNdVPFRqfErM8upRnTdpI9JBB71n65qtvoujXWo3DKsdvGznPc9hWD4S8b22vtJYXcJsNYt/lns5Oo919RXNfFO8bV77S/CdvIy/aj591tPKxKePzINddODlNRZk9jxee7m1O/udTuSTNdSGQk9gTkD8KbketegXHw7tmybS8eMDoHGaxLvwLrFuCYhHcD/Ybn8jXoe0T2OSWpyd8cWch9q+m9Ai8rw9pcajgWkQx/wEV826lpd9b28kdxaTR8d0NevRfETTIvAFrPb3KSamYEt0tkP7zzQNvTriorLmiki4OxWMj+KfideXUIaS30qIWsB7GQ8sa9I07TIrOMFhmU9T6VjeBPDv8AYHh2GOZc3s/7+4Y9S7ckfyrqsVlKV9EKWo2jFOxShc1BHKMApwWnbaXFA+UaBS4pwFKBSuUkNApwFLtpwFTcdhAKcBSgUuKlsaQmKcBShacBSuUoiAUuKXFGKRdgpaSlpDCkpaSgAooooAKKKKACiiigAooooA5SiiigDH8UaIviDQLmwyRKRvhb+7IvINeb3Wszah/wj8seY/E9leraSREYLjoc/wCzjNewYrhPG3hvy7q38VaVal9RspVkljTjzUHX8a7KFRJWYFnVfDmsWfiS413w1NAJbhNlxBP9x8dwexrk9d0HxBpVxL4pvpLaR5XAu4LVflVMYDe5r0nQ/Eem6/YG6s5vuf62J/laM+hFYGo+J5dZ1GTRPD9gmooPlu7mU4hjU9QD3NNNvRrQqEuWSaOLv5otVsDCrBopFzu/DisWw1EW9nLFeOEeA7cn+L0qzdQ3mha3c6DFavcXIl/0ZUHDK3P5Cu68L/DqK1mXVNfEd1qDHcsOMxRfh3NY+xhG6lsepPGpJNbnN6N4W1nxVtllJ0/TT1YjEkg9h2r03RPDeleH7YRadbKjEfPKeXf3J61rABRgDiioclayR59WtKo9Wcn8Rr+4sfCxEDtEJ50hlnXrHGfvGsCXxn4b8HaXHpfh6Jb64IBxFyGY/wATN3+lej3FvBdQNBcQpLE33kdQVP4GvP8AWPCl3pPim21jw5olhcQiDyxbsQio+fvYrooTh8LMbD9E0jWb66j8SeK9QNskJ3w2gfYie5rura6hu4EuIJlmikGUkU5DD2rya0sdW8X+Ib3/AISfUVi03TWzNFC+2It12/8A166vwvr8mp6heNp8dvbeGbBPJiYjbuI7j2q69OUkFjT8aw2Vz4UvIb2VI0K5iLHkSdVxXmNl4ltotGge4YvckFfLUZYkcVa8Sa7/AMJdriLb/wDIJsXPlntM/wDex6VRt9NtbaZ5I4gZHYnceSPpXHWlTguWfQ9jA0ppXWxSnt7jXrxLq+QRxIMRwr1P1rprCyjtolAQLj7qgYxSWtsFxI4y3ardcNWu57bHqwpxi79R4J3ZzVuJwygHqKp96lgYCSuRq+x1U5W6lyiiioaa0Z1XCiikJwM0hi0UgbNL+FMVwo57UUo6UguhuT3Nbmk+JJ7JhDPmSD1J5WsXFIBzS3MK+Hp1l7yOt1jw9pPidrTVoLh7O9tmDpdwcNtHJVvUVxWhzPr/AIk1nxLL8yzSfZrXPOI04yPqf603WNXvtM0S6isdxlul8hVAzgtxmux8N+D5tO0Oxs32xCOMK3GSW6k/ma9rBTfs7tnx2OoqhPlRXxgGrNvY3VyAEibB7twK6a10e0teQm9/Vqv44wBgelbnnNGFb+HYtoF0RIOpQdKdB4T0C31D7fFo9mt3184RDdn1+tbWKdihyYIjx+vNOxTttKFouMbilAp22lxRcLDcUBc07FOApXGkMApQKcBTgKlspIbilxT8UuKVx2GYpwFLilFIaQYpaKKRQUUUUAFFFFABSUtJQAUUUUAFFFFABRRRQAUUUUAcpRRRQAUDjpxRRQnZgcnqPw+0jUNRnvPMurc3BzPHBKVWQ+4rf0vSrLRrJLSwgWGFR0A5J9Se5q7RWjqSegEDWlubz7X5Ef2jZs83aN2PTNTDpS0VDbHcKKKKQBRkgHgUUU0Bwt18NkvdTv559VuBY3bmX7GnygvjufSsjRvBfiV7CPQdQkhtNIhkJkaFv3lxk9/SvUR+dAH4V0LET2A8U1zQf+EP8QGGMN/ZN2c27nny3/uk1o21pt+eTGT0Ar0nXdEtPEOlTWF4p2OMqw6ow6GvLYTd6JqX9iawdsy/8e8x+7Kvbn1rnxEPax5luj18DirL2bH3ur22nXHl3CTBMZ8xUyv500eINJIz9tjwe3Of5VpMoOVdQ3sRmqzabZudxto8/wC7XDF01pJHpuM+jM6TxRZYIto57hx/dQgfmaoXetax5LzhY7GHGMk7nz2FdEtnBGv7uJQ3asvUNBm1CRf3hQpyuzpmtaVSlGV0iJUqjWjLPha11Fbdr3UbiV3mHyxPn5R610nPpXIjStexgarc4HHSkGhatI2JNUvCPqBUVoU6k+bmOul7SEUrHWl1X7zKPqapT61ptrnz76FfQBsn8qwovCBdibm5mfP9+Q4rQtvCWmxsAturv2HUmpUKS6lOpU9CGfxfZbtljBcXj9tiED8zUfneJtT/ANXFDp0B7udzV2+leEbqUKIrRbZP7zDB/KumtPBMA5upnc/7JxWqV/hRwVsbTi7Slc850vT5NPgYS3cly7kFmc9D7VppDLJ9yN2PoFNem2/h7TbTHl2qZHdhmryW0SD5IkX6LUvDczuznecKCtGJ5aukanJjZYy/8CGKuxeF9WmIAhRM92avSQuKXtiqWFics85qtaKxzOh+Ghp4aW6CSSnoOoFdDg1JikxXRCKgrI8uvWnVlzSG4pdtOxRitLmNhu2jFOxSgUrjSG4oxTwtLtouOwzFLinbaXApXHYZspcU/FLilcaQwCnAUtFIYUUUUwClFJSikAUUUUDCiiigAooooAKSlpKACiiigAooooAKKKKACiiigDlKKKKACiiigAooooAKKKKACiiigYUUUUwCiiigArJ8QeHrHxHp5tL1MEfNHMv3427EGtYUtNNp3QJ2dzxu7XUfCt0LTW1LWp4hvVHyt6BvQ1pI6yIHRgynkEdDXpV3Z219bNb3cEc0D8NG65BrhdQ+Gmp2LtdeFZiYerWV0fl+itUVaUaivHc9PDZg4+7MpqCxwKtxRbBz1p2naXq0tmJbrR7i1lBKlTzyO/XpV6HSdSmbC2cufcYrzp0pp2Pdo4mhy8zZTJPqaQAswUAkngd810lp4OvJyrXDiJe6rya6vTfD1jp4BWFWf++3Jpww8nuc+IzSlBWhqcdpXha8vyHm/cxepHJrstN8P2OnKDHEGk7u/JrYCKowqgD2pcc12wpRijwsRjatZ6vQjVAOgxTguOwp+KMVocT1GEe1Ltp2KKAG7aNtOop3FYbto2+1OoouFhu32o2+1OopXCw3bQAKdRTuFhMelGKWlpDsIBRilooCwlFLRQAlFLRQAlFLRQAlKKKKBhRRRQAUUUUAFFFFABSUtJQAUUUUAFFFFABRRRQAUUUUAcpRSkEHBBB96SgAooooAKKKKACiiigAooooGFFFKqs5wqkn2GaYCUVYisbmU/6sqP8Aa4q5HpB/jf8AKgDLFWLeznuPuphf7x6Vsw2EEI4XJ9TVkDAwBigChb6XHDgud7e/Sr4UBQAMAdqWikIaUU9QKTy1HQCn0UDuxm05p2PalooEJSjrRketFAC0UlFAC0hopRQAlFLRQAlFLRQAlFLRQAlFLRQACiiigAooooAKKKKACiiigAooooAKKKKACiiigAooooAKKKKACkpaSgAooooAKKKKACiiigAooooA/9k=">
            <a:hlinkClick r:id="rId2"/>
          </p:cNvPr>
          <p:cNvSpPr>
            <a:spLocks noChangeAspect="1" noChangeArrowheads="1"/>
          </p:cNvSpPr>
          <p:nvPr/>
        </p:nvSpPr>
        <p:spPr bwMode="auto">
          <a:xfrm>
            <a:off x="28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pic>
        <p:nvPicPr>
          <p:cNvPr id="2055" name="Picture 7"/>
          <p:cNvPicPr>
            <a:picLocks noChangeAspect="1" noChangeArrowheads="1"/>
          </p:cNvPicPr>
          <p:nvPr/>
        </p:nvPicPr>
        <p:blipFill>
          <a:blip r:embed="rId3"/>
          <a:srcRect/>
          <a:stretch>
            <a:fillRect/>
          </a:stretch>
        </p:blipFill>
        <p:spPr bwMode="auto">
          <a:xfrm>
            <a:off x="0" y="0"/>
            <a:ext cx="9144000" cy="33575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3786190"/>
            <a:ext cx="8229600" cy="2900370"/>
          </a:xfrm>
        </p:spPr>
        <p:txBody>
          <a:bodyPr>
            <a:normAutofit/>
          </a:bodyPr>
          <a:lstStyle/>
          <a:p>
            <a:pPr marL="0">
              <a:lnSpc>
                <a:spcPts val="3500"/>
              </a:lnSpc>
              <a:spcBef>
                <a:spcPts val="600"/>
              </a:spcBef>
              <a:buNone/>
            </a:pPr>
            <a:r>
              <a:rPr lang="en-US" altLang="zh-CN" sz="2800" b="1" dirty="0" smtClean="0"/>
              <a:t>《</a:t>
            </a:r>
            <a:r>
              <a:rPr lang="zh-CN" altLang="en-US" sz="2800" b="1" dirty="0" smtClean="0"/>
              <a:t>行政机关公务员处分条例</a:t>
            </a:r>
            <a:r>
              <a:rPr lang="en-US" altLang="zh-CN" sz="2800" b="1" dirty="0" smtClean="0"/>
              <a:t>》</a:t>
            </a:r>
            <a:r>
              <a:rPr lang="zh-CN" altLang="en-US" sz="2800" dirty="0" smtClean="0"/>
              <a:t>第二十三条　</a:t>
            </a:r>
            <a:endParaRPr lang="en-US" altLang="zh-CN" sz="2800" dirty="0" smtClean="0"/>
          </a:p>
          <a:p>
            <a:pPr marL="0">
              <a:lnSpc>
                <a:spcPts val="3500"/>
              </a:lnSpc>
              <a:spcBef>
                <a:spcPts val="600"/>
              </a:spcBef>
              <a:buNone/>
            </a:pPr>
            <a:r>
              <a:rPr lang="en-US" altLang="zh-CN" sz="2800" dirty="0" smtClean="0"/>
              <a:t>        </a:t>
            </a:r>
            <a:r>
              <a:rPr lang="zh-CN" altLang="en-US" sz="2800" dirty="0" smtClean="0"/>
              <a:t>有贪污、索贿、受贿、行贿、介绍贿赂、挪用公款、利用职务之便为自己或者他人谋取私利、巨额财产来源不明等违反廉政纪律行为的，给予记过或者记大过处分；情节较重的，给予降级或者撤职处分；情节严重的，给予开除处分。</a:t>
            </a:r>
            <a:endParaRPr lang="zh-CN" altLang="en-US" sz="2800" dirty="0"/>
          </a:p>
        </p:txBody>
      </p:sp>
      <p:pic>
        <p:nvPicPr>
          <p:cNvPr id="4" name="Picture 7"/>
          <p:cNvPicPr>
            <a:picLocks noChangeAspect="1" noChangeArrowheads="1"/>
          </p:cNvPicPr>
          <p:nvPr/>
        </p:nvPicPr>
        <p:blipFill>
          <a:blip r:embed="rId2"/>
          <a:srcRect/>
          <a:stretch>
            <a:fillRect/>
          </a:stretch>
        </p:blipFill>
        <p:spPr bwMode="auto">
          <a:xfrm>
            <a:off x="0" y="0"/>
            <a:ext cx="9144000" cy="33575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3214662"/>
            <a:ext cx="8229600" cy="3643338"/>
          </a:xfrm>
        </p:spPr>
        <p:txBody>
          <a:bodyPr>
            <a:normAutofit fontScale="92500"/>
          </a:bodyPr>
          <a:lstStyle/>
          <a:p>
            <a:pPr marL="0">
              <a:lnSpc>
                <a:spcPts val="3600"/>
              </a:lnSpc>
              <a:spcBef>
                <a:spcPts val="600"/>
              </a:spcBef>
              <a:buFont typeface="Wingdings" pitchFamily="2" charset="2"/>
              <a:buChar char="Ø"/>
            </a:pPr>
            <a:r>
              <a:rPr lang="zh-CN" altLang="en-US" sz="2800" dirty="0" smtClean="0"/>
              <a:t>法律依据：</a:t>
            </a:r>
            <a:endParaRPr lang="en-US" altLang="zh-CN" sz="2800" dirty="0" smtClean="0"/>
          </a:p>
          <a:p>
            <a:pPr marL="0">
              <a:lnSpc>
                <a:spcPts val="3600"/>
              </a:lnSpc>
              <a:spcBef>
                <a:spcPts val="600"/>
              </a:spcBef>
              <a:buNone/>
            </a:pPr>
            <a:r>
              <a:rPr lang="en-US" altLang="zh-CN" sz="2800" dirty="0" smtClean="0"/>
              <a:t>     </a:t>
            </a:r>
            <a:r>
              <a:rPr lang="en-US" altLang="zh-CN" sz="2800" b="1" dirty="0" smtClean="0"/>
              <a:t>《</a:t>
            </a:r>
            <a:r>
              <a:rPr lang="zh-CN" altLang="en-US" sz="2800" b="1" dirty="0" smtClean="0"/>
              <a:t>行政机关公务员处分条例</a:t>
            </a:r>
            <a:r>
              <a:rPr lang="en-US" altLang="zh-CN" sz="2800" b="1" dirty="0" smtClean="0"/>
              <a:t>》</a:t>
            </a:r>
            <a:r>
              <a:rPr lang="zh-CN" altLang="en-US" sz="2800" dirty="0" smtClean="0"/>
              <a:t>第十七条 </a:t>
            </a:r>
            <a:endParaRPr lang="en-US" altLang="zh-CN" sz="2800" dirty="0" smtClean="0"/>
          </a:p>
          <a:p>
            <a:pPr marL="0">
              <a:lnSpc>
                <a:spcPts val="3600"/>
              </a:lnSpc>
              <a:spcBef>
                <a:spcPts val="600"/>
              </a:spcBef>
              <a:buNone/>
            </a:pPr>
            <a:r>
              <a:rPr lang="en-US" altLang="zh-CN" sz="2800" dirty="0" smtClean="0"/>
              <a:t>        </a:t>
            </a:r>
            <a:r>
              <a:rPr lang="zh-CN" altLang="en-US" sz="2800" dirty="0" smtClean="0"/>
              <a:t>违法违纪的行政机关公务员在行政机关对其作出处分决定前，已经依法被判处刑罚、罢免、免职或者已经辞去领导职务，依法应当给予处分的，由行政机关根据其违法违纪事实，给予处分。</a:t>
            </a:r>
          </a:p>
          <a:p>
            <a:pPr marL="0">
              <a:lnSpc>
                <a:spcPts val="3600"/>
              </a:lnSpc>
              <a:spcBef>
                <a:spcPts val="600"/>
              </a:spcBef>
              <a:buNone/>
            </a:pPr>
            <a:r>
              <a:rPr lang="zh-CN" altLang="en-US" sz="2800" dirty="0" smtClean="0"/>
              <a:t>        行政机关公务员依法被判处刑罚的，给予开除处分。</a:t>
            </a:r>
            <a:endParaRPr lang="zh-CN" altLang="en-US" sz="2800" dirty="0"/>
          </a:p>
        </p:txBody>
      </p:sp>
      <p:pic>
        <p:nvPicPr>
          <p:cNvPr id="4" name="Picture 7"/>
          <p:cNvPicPr>
            <a:picLocks noChangeAspect="1" noChangeArrowheads="1"/>
          </p:cNvPicPr>
          <p:nvPr/>
        </p:nvPicPr>
        <p:blipFill>
          <a:blip r:embed="rId2"/>
          <a:srcRect/>
          <a:stretch>
            <a:fillRect/>
          </a:stretch>
        </p:blipFill>
        <p:spPr bwMode="auto">
          <a:xfrm>
            <a:off x="0" y="0"/>
            <a:ext cx="9144000" cy="33575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57290" y="4143380"/>
            <a:ext cx="7372344" cy="1285884"/>
          </a:xfrm>
        </p:spPr>
        <p:txBody>
          <a:bodyPr>
            <a:normAutofit/>
          </a:bodyPr>
          <a:lstStyle/>
          <a:p>
            <a:pPr algn="l">
              <a:lnSpc>
                <a:spcPts val="4400"/>
              </a:lnSpc>
            </a:pPr>
            <a:r>
              <a:rPr lang="zh-CN" altLang="en-US" sz="3200" b="1" dirty="0" smtClean="0"/>
              <a:t>党纪处分：撤销党内职务、留党察看</a:t>
            </a:r>
            <a:r>
              <a:rPr lang="en-US" altLang="zh-CN" sz="3200" b="1" dirty="0" smtClean="0"/>
              <a:t/>
            </a:r>
            <a:br>
              <a:rPr lang="en-US" altLang="zh-CN" sz="3200" b="1" dirty="0" smtClean="0"/>
            </a:br>
            <a:r>
              <a:rPr lang="en-US" altLang="zh-CN" sz="3200" b="1" dirty="0" smtClean="0"/>
              <a:t>                       </a:t>
            </a:r>
            <a:r>
              <a:rPr lang="zh-CN" altLang="en-US" sz="3200" b="1" dirty="0" smtClean="0"/>
              <a:t>或者开除党籍处分</a:t>
            </a:r>
            <a:endParaRPr lang="zh-CN" altLang="en-US" sz="3200" b="1" dirty="0"/>
          </a:p>
        </p:txBody>
      </p:sp>
      <p:pic>
        <p:nvPicPr>
          <p:cNvPr id="4" name="Picture 2" descr="https://timgsa.baidu.com/timg?image&amp;quality=80&amp;size=b9999_10000&amp;sec=1555344781566&amp;di=a881ce8e2c0d28a435777aa301c65a5a&amp;imgtype=0&amp;src=http%3A%2F%2Fxingxian.sxgov.cn%2Fxinxian_data%2Fattachement%2Fjpg%2Fsite2%2F20150512%2Ff80f414203d516bbf97d15.jpg"/>
          <p:cNvPicPr>
            <a:picLocks noChangeAspect="1" noChangeArrowheads="1"/>
          </p:cNvPicPr>
          <p:nvPr/>
        </p:nvPicPr>
        <p:blipFill>
          <a:blip r:embed="rId2"/>
          <a:srcRect/>
          <a:stretch>
            <a:fillRect/>
          </a:stretch>
        </p:blipFill>
        <p:spPr bwMode="auto">
          <a:xfrm>
            <a:off x="0" y="0"/>
            <a:ext cx="9144000" cy="3714752"/>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1928802"/>
            <a:ext cx="8229600" cy="4929198"/>
          </a:xfrm>
        </p:spPr>
        <p:txBody>
          <a:bodyPr>
            <a:noAutofit/>
          </a:bodyPr>
          <a:lstStyle/>
          <a:p>
            <a:pPr>
              <a:lnSpc>
                <a:spcPts val="2800"/>
              </a:lnSpc>
              <a:spcBef>
                <a:spcPts val="600"/>
              </a:spcBef>
              <a:buFont typeface="Wingdings" pitchFamily="2" charset="2"/>
              <a:buChar char="Ø"/>
            </a:pPr>
            <a:r>
              <a:rPr lang="zh-CN" altLang="en-US" sz="2400" dirty="0" smtClean="0"/>
              <a:t>法律依据：</a:t>
            </a:r>
            <a:endParaRPr lang="en-US" altLang="zh-CN" sz="2400" dirty="0" smtClean="0"/>
          </a:p>
          <a:p>
            <a:pPr>
              <a:lnSpc>
                <a:spcPts val="2800"/>
              </a:lnSpc>
              <a:spcBef>
                <a:spcPts val="600"/>
              </a:spcBef>
              <a:buNone/>
            </a:pPr>
            <a:r>
              <a:rPr lang="en-US" altLang="zh-CN" sz="2400" dirty="0" smtClean="0"/>
              <a:t>      </a:t>
            </a:r>
            <a:r>
              <a:rPr lang="en-US" altLang="zh-CN" sz="2400" b="1" dirty="0" smtClean="0"/>
              <a:t>《</a:t>
            </a:r>
            <a:r>
              <a:rPr lang="zh-CN" altLang="en-US" sz="2400" b="1" dirty="0" smtClean="0"/>
              <a:t>中国共产党纪律处分条例</a:t>
            </a:r>
            <a:r>
              <a:rPr lang="en-US" altLang="zh-CN" sz="2400" b="1" dirty="0" smtClean="0"/>
              <a:t>》</a:t>
            </a:r>
            <a:r>
              <a:rPr lang="zh-CN" altLang="en-US" sz="2400" dirty="0" smtClean="0"/>
              <a:t>第三十二条　</a:t>
            </a:r>
            <a:endParaRPr lang="en-US" altLang="zh-CN" sz="2400" dirty="0" smtClean="0"/>
          </a:p>
          <a:p>
            <a:pPr marL="0">
              <a:lnSpc>
                <a:spcPts val="2800"/>
              </a:lnSpc>
              <a:spcBef>
                <a:spcPts val="600"/>
              </a:spcBef>
              <a:buNone/>
            </a:pPr>
            <a:r>
              <a:rPr lang="en-US" altLang="zh-CN" sz="2400" dirty="0" smtClean="0"/>
              <a:t>         </a:t>
            </a:r>
            <a:r>
              <a:rPr lang="zh-CN" altLang="en-US" sz="2400" dirty="0" smtClean="0"/>
              <a:t>党员犯罪，有下列情形之一的，应当给予开除党籍处分：</a:t>
            </a:r>
          </a:p>
          <a:p>
            <a:pPr marL="0">
              <a:lnSpc>
                <a:spcPts val="2800"/>
              </a:lnSpc>
              <a:spcBef>
                <a:spcPts val="600"/>
              </a:spcBef>
              <a:buNone/>
            </a:pPr>
            <a:r>
              <a:rPr lang="zh-CN" altLang="en-US" sz="2400" dirty="0" smtClean="0"/>
              <a:t>        （一）因故意犯罪被依法判处刑法规定的主刑（含宣告缓刑）的；</a:t>
            </a:r>
          </a:p>
          <a:p>
            <a:pPr marL="0">
              <a:lnSpc>
                <a:spcPts val="2800"/>
              </a:lnSpc>
              <a:spcBef>
                <a:spcPts val="600"/>
              </a:spcBef>
              <a:buNone/>
            </a:pPr>
            <a:r>
              <a:rPr lang="zh-CN" altLang="en-US" sz="2400" dirty="0" smtClean="0"/>
              <a:t>        （二）被单处或者附加剥夺政治权利的；</a:t>
            </a:r>
          </a:p>
          <a:p>
            <a:pPr marL="0">
              <a:lnSpc>
                <a:spcPts val="2800"/>
              </a:lnSpc>
              <a:spcBef>
                <a:spcPts val="600"/>
              </a:spcBef>
              <a:buNone/>
            </a:pPr>
            <a:r>
              <a:rPr lang="zh-CN" altLang="en-US" sz="2400" dirty="0" smtClean="0"/>
              <a:t>        （三）因过失犯罪，被依法判处三年以上（不含三年）有期徒刑的。</a:t>
            </a:r>
          </a:p>
          <a:p>
            <a:pPr marL="0">
              <a:lnSpc>
                <a:spcPts val="2800"/>
              </a:lnSpc>
              <a:spcBef>
                <a:spcPts val="600"/>
              </a:spcBef>
              <a:buNone/>
            </a:pPr>
            <a:r>
              <a:rPr lang="zh-CN" altLang="en-US" sz="2400" dirty="0" smtClean="0"/>
              <a:t>         因过失犯罪被判处三年以下（含三年）有期徒刑或者被判处管制、拘役的，一般应当开除党籍。对于个别可以不开除党籍的，应当对照处分党员批准权限的规定，报请再上一级党组织批准。</a:t>
            </a:r>
          </a:p>
        </p:txBody>
      </p:sp>
      <p:pic>
        <p:nvPicPr>
          <p:cNvPr id="1026" name="Picture 2" descr="C:\Users\lenovo\Desktop\u=724540665,3758122219&amp;fm=173&amp;app=25&amp;f=JPEG.jpg"/>
          <p:cNvPicPr>
            <a:picLocks noChangeAspect="1" noChangeArrowheads="1"/>
          </p:cNvPicPr>
          <p:nvPr/>
        </p:nvPicPr>
        <p:blipFill>
          <a:blip r:embed="rId2"/>
          <a:srcRect/>
          <a:stretch>
            <a:fillRect/>
          </a:stretch>
        </p:blipFill>
        <p:spPr bwMode="auto">
          <a:xfrm>
            <a:off x="0" y="0"/>
            <a:ext cx="9144000" cy="192880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6" name="Picture 6" descr="https://timgsa.baidu.com/timg?image&amp;quality=80&amp;size=b9999_10000&amp;sec=1555340443852&amp;di=2b746c2832ca837f2fe0f23bc9513265&amp;imgtype=0&amp;src=http%3A%2F%2Fwww.fjsen.com%2Fimages%2Fattachement%2Fjpg%2Fsite2%2F20090623%2F00219b72846b0baa8d8139.jpg"/>
          <p:cNvPicPr>
            <a:picLocks noChangeAspect="1" noChangeArrowheads="1"/>
          </p:cNvPicPr>
          <p:nvPr/>
        </p:nvPicPr>
        <p:blipFill>
          <a:blip r:embed="rId2"/>
          <a:srcRect/>
          <a:stretch>
            <a:fillRect/>
          </a:stretch>
        </p:blipFill>
        <p:spPr bwMode="auto">
          <a:xfrm>
            <a:off x="4786314" y="0"/>
            <a:ext cx="4357686" cy="3357562"/>
          </a:xfrm>
          <a:prstGeom prst="rect">
            <a:avLst/>
          </a:prstGeom>
          <a:noFill/>
        </p:spPr>
      </p:pic>
      <p:sp>
        <p:nvSpPr>
          <p:cNvPr id="2" name="标题 1"/>
          <p:cNvSpPr>
            <a:spLocks noGrp="1"/>
          </p:cNvSpPr>
          <p:nvPr>
            <p:ph type="title"/>
          </p:nvPr>
        </p:nvSpPr>
        <p:spPr>
          <a:xfrm>
            <a:off x="357158" y="1714488"/>
            <a:ext cx="6357982" cy="1428760"/>
          </a:xfrm>
        </p:spPr>
        <p:txBody>
          <a:bodyPr>
            <a:normAutofit/>
          </a:bodyPr>
          <a:lstStyle/>
          <a:p>
            <a:r>
              <a:rPr lang="zh-CN" altLang="en-US" sz="3600" b="1" dirty="0" smtClean="0"/>
              <a:t>耿某某贪污案</a:t>
            </a:r>
            <a:endParaRPr lang="zh-CN" altLang="en-US" sz="3600" b="1" dirty="0"/>
          </a:p>
        </p:txBody>
      </p:sp>
      <p:sp>
        <p:nvSpPr>
          <p:cNvPr id="3" name="内容占位符 2"/>
          <p:cNvSpPr>
            <a:spLocks noGrp="1"/>
          </p:cNvSpPr>
          <p:nvPr>
            <p:ph idx="1"/>
          </p:nvPr>
        </p:nvSpPr>
        <p:spPr>
          <a:xfrm>
            <a:off x="428596" y="2928910"/>
            <a:ext cx="8229600" cy="3929090"/>
          </a:xfrm>
        </p:spPr>
        <p:txBody>
          <a:bodyPr>
            <a:normAutofit/>
          </a:bodyPr>
          <a:lstStyle/>
          <a:p>
            <a:r>
              <a:rPr lang="zh-CN" altLang="en-US" sz="2400" dirty="0" smtClean="0"/>
              <a:t>案情：</a:t>
            </a:r>
            <a:endParaRPr lang="en-US" altLang="zh-CN" sz="2400" dirty="0" smtClean="0"/>
          </a:p>
          <a:p>
            <a:pPr marL="0">
              <a:lnSpc>
                <a:spcPts val="3840"/>
              </a:lnSpc>
              <a:spcBef>
                <a:spcPts val="600"/>
              </a:spcBef>
              <a:spcAft>
                <a:spcPts val="600"/>
              </a:spcAft>
              <a:buNone/>
            </a:pPr>
            <a:r>
              <a:rPr lang="en-US" altLang="zh-CN" sz="2400" dirty="0" smtClean="0">
                <a:latin typeface="+mn-ea"/>
              </a:rPr>
              <a:t>    2013</a:t>
            </a:r>
            <a:r>
              <a:rPr lang="zh-CN" altLang="en-US" sz="2400" dirty="0" smtClean="0">
                <a:latin typeface="+mn-ea"/>
              </a:rPr>
              <a:t>年</a:t>
            </a:r>
            <a:r>
              <a:rPr lang="en-US" altLang="zh-CN" sz="2400" dirty="0" smtClean="0">
                <a:latin typeface="+mn-ea"/>
              </a:rPr>
              <a:t>3</a:t>
            </a:r>
            <a:r>
              <a:rPr lang="zh-CN" altLang="en-US" sz="2400" dirty="0" smtClean="0">
                <a:latin typeface="+mn-ea"/>
              </a:rPr>
              <a:t>月至</a:t>
            </a:r>
            <a:r>
              <a:rPr lang="en-US" altLang="zh-CN" sz="2400" dirty="0" smtClean="0">
                <a:latin typeface="+mn-ea"/>
              </a:rPr>
              <a:t>2015</a:t>
            </a:r>
            <a:r>
              <a:rPr lang="zh-CN" altLang="en-US" sz="2400" dirty="0" smtClean="0">
                <a:latin typeface="+mn-ea"/>
              </a:rPr>
              <a:t>年</a:t>
            </a:r>
            <a:r>
              <a:rPr lang="en-US" altLang="zh-CN" sz="2400" dirty="0" smtClean="0">
                <a:latin typeface="+mn-ea"/>
              </a:rPr>
              <a:t>5</a:t>
            </a:r>
            <a:r>
              <a:rPr lang="zh-CN" altLang="en-US" sz="2400" dirty="0" smtClean="0">
                <a:latin typeface="+mn-ea"/>
              </a:rPr>
              <a:t>月，被告人耿某某在担任中铁某某地震灾后重建指挥部财务部部长期间，利用管理财务，实际承担会计记账、票据审核、资金支付等职务的便利，通过虚列、多列开支，模仿其他工作人员席某某、任某某、达某某签字等形式，制作相关凭证在中铁某某地震灾后重建指挥部报销，套取中铁某某地震灾后重建项目资金</a:t>
            </a:r>
            <a:r>
              <a:rPr lang="en-US" altLang="zh-CN" sz="2400" dirty="0" smtClean="0">
                <a:latin typeface="+mn-ea"/>
              </a:rPr>
              <a:t>719650.04</a:t>
            </a:r>
            <a:r>
              <a:rPr lang="zh-CN" altLang="en-US" sz="2400" dirty="0" smtClean="0">
                <a:latin typeface="+mn-ea"/>
              </a:rPr>
              <a:t>元据为己有。</a:t>
            </a:r>
            <a:endParaRPr lang="zh-CN" altLang="en-US" sz="2400" dirty="0">
              <a:latin typeface="+mn-ea"/>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1285860"/>
            <a:ext cx="8229600" cy="1714512"/>
          </a:xfrm>
        </p:spPr>
        <p:txBody>
          <a:bodyPr/>
          <a:lstStyle/>
          <a:p>
            <a:r>
              <a:rPr lang="zh-CN" altLang="en-US" b="1" dirty="0" smtClean="0"/>
              <a:t>谢谢观赏！</a:t>
            </a:r>
            <a:endParaRPr lang="zh-CN" altLang="en-US" b="1" dirty="0"/>
          </a:p>
        </p:txBody>
      </p:sp>
      <p:sp>
        <p:nvSpPr>
          <p:cNvPr id="3" name="内容占位符 2"/>
          <p:cNvSpPr>
            <a:spLocks noGrp="1"/>
          </p:cNvSpPr>
          <p:nvPr>
            <p:ph idx="1"/>
          </p:nvPr>
        </p:nvSpPr>
        <p:spPr>
          <a:xfrm>
            <a:off x="3357554" y="3714752"/>
            <a:ext cx="5543560" cy="1928826"/>
          </a:xfrm>
        </p:spPr>
        <p:txBody>
          <a:bodyPr>
            <a:normAutofit/>
          </a:bodyPr>
          <a:lstStyle/>
          <a:p>
            <a:pPr>
              <a:buNone/>
            </a:pPr>
            <a:r>
              <a:rPr lang="en-US" altLang="zh-CN" sz="2800" dirty="0" smtClean="0"/>
              <a:t>——</a:t>
            </a:r>
            <a:r>
              <a:rPr lang="zh-CN" altLang="en-US" sz="2800" dirty="0" smtClean="0"/>
              <a:t>北京大成（兰州）律师事务所</a:t>
            </a:r>
            <a:endParaRPr lang="en-US" altLang="zh-CN" sz="2800" dirty="0" smtClean="0"/>
          </a:p>
          <a:p>
            <a:pPr>
              <a:buNone/>
            </a:pPr>
            <a:r>
              <a:rPr lang="zh-CN" altLang="en-US" sz="2800" dirty="0" smtClean="0"/>
              <a:t>            杜凤兰律师</a:t>
            </a:r>
            <a:r>
              <a:rPr lang="en-US" altLang="zh-CN" sz="2800" dirty="0" smtClean="0"/>
              <a:t>13919336502</a:t>
            </a:r>
          </a:p>
          <a:p>
            <a:pPr>
              <a:buNone/>
            </a:pPr>
            <a:r>
              <a:rPr lang="zh-CN" altLang="en-US" sz="2800" dirty="0" smtClean="0"/>
              <a:t>            康小芳律师</a:t>
            </a:r>
            <a:r>
              <a:rPr lang="en-US" altLang="zh-CN" sz="2800" dirty="0" smtClean="0"/>
              <a:t>13619399489</a:t>
            </a:r>
            <a:endParaRPr lang="zh-CN" alt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timgsa.baidu.com/timg?image&amp;quality=80&amp;size=b9999_10000&amp;sec=1555339521110&amp;di=cb03828970ff808e025e534ca599cc3e&amp;imgtype=0&amp;src=http%3A%2F%2Fwb.lhrb.com.cn%2Fmisc%2F1%2F26%2F2016-04%2F19%2F03%2Fres01_attpic_brief.jpg"/>
          <p:cNvPicPr>
            <a:picLocks noChangeAspect="1" noChangeArrowheads="1"/>
          </p:cNvPicPr>
          <p:nvPr/>
        </p:nvPicPr>
        <p:blipFill>
          <a:blip r:embed="rId2"/>
          <a:srcRect/>
          <a:stretch>
            <a:fillRect/>
          </a:stretch>
        </p:blipFill>
        <p:spPr bwMode="auto">
          <a:xfrm>
            <a:off x="0" y="0"/>
            <a:ext cx="5500694" cy="2876530"/>
          </a:xfrm>
          <a:prstGeom prst="rect">
            <a:avLst/>
          </a:prstGeom>
          <a:noFill/>
        </p:spPr>
      </p:pic>
      <p:pic>
        <p:nvPicPr>
          <p:cNvPr id="14338" name="Picture 2" descr="https://timgsa.baidu.com/timg?image&amp;quality=80&amp;size=b9999_10000&amp;sec=1555339521108&amp;di=b055f42501f294531dfa86de152df8a4&amp;imgtype=0&amp;src=http%3A%2F%2Fphotocdn.sohu.com%2F20110720%2FImg313933167.jpg"/>
          <p:cNvPicPr>
            <a:picLocks noChangeAspect="1" noChangeArrowheads="1"/>
          </p:cNvPicPr>
          <p:nvPr/>
        </p:nvPicPr>
        <p:blipFill>
          <a:blip r:embed="rId3"/>
          <a:srcRect/>
          <a:stretch>
            <a:fillRect/>
          </a:stretch>
        </p:blipFill>
        <p:spPr bwMode="auto">
          <a:xfrm>
            <a:off x="5715008" y="285728"/>
            <a:ext cx="3428992" cy="6572272"/>
          </a:xfrm>
          <a:prstGeom prst="rect">
            <a:avLst/>
          </a:prstGeom>
          <a:noFill/>
        </p:spPr>
      </p:pic>
      <p:sp>
        <p:nvSpPr>
          <p:cNvPr id="3" name="内容占位符 2"/>
          <p:cNvSpPr>
            <a:spLocks noGrp="1"/>
          </p:cNvSpPr>
          <p:nvPr>
            <p:ph idx="1"/>
          </p:nvPr>
        </p:nvSpPr>
        <p:spPr>
          <a:xfrm>
            <a:off x="642910" y="3000372"/>
            <a:ext cx="5072098" cy="3643338"/>
          </a:xfrm>
        </p:spPr>
        <p:txBody>
          <a:bodyPr>
            <a:normAutofit/>
          </a:bodyPr>
          <a:lstStyle/>
          <a:p>
            <a:pPr>
              <a:lnSpc>
                <a:spcPts val="3800"/>
              </a:lnSpc>
              <a:spcBef>
                <a:spcPts val="600"/>
              </a:spcBef>
              <a:spcAft>
                <a:spcPts val="600"/>
              </a:spcAft>
            </a:pPr>
            <a:r>
              <a:rPr lang="zh-CN" altLang="en-US" dirty="0"/>
              <a:t>裁判结果 </a:t>
            </a:r>
          </a:p>
          <a:p>
            <a:pPr marL="0" algn="just">
              <a:lnSpc>
                <a:spcPts val="3800"/>
              </a:lnSpc>
              <a:spcBef>
                <a:spcPts val="600"/>
              </a:spcBef>
              <a:spcAft>
                <a:spcPts val="600"/>
              </a:spcAft>
              <a:buNone/>
            </a:pPr>
            <a:r>
              <a:rPr lang="zh-CN" altLang="en-US" dirty="0" smtClean="0"/>
              <a:t>        </a:t>
            </a:r>
            <a:r>
              <a:rPr lang="en-US" altLang="zh-CN" dirty="0" smtClean="0"/>
              <a:t>1</a:t>
            </a:r>
            <a:r>
              <a:rPr lang="zh-CN" altLang="en-US" dirty="0" smtClean="0"/>
              <a:t>、</a:t>
            </a:r>
            <a:r>
              <a:rPr lang="zh-CN" altLang="en-US" dirty="0"/>
              <a:t>被告人</a:t>
            </a:r>
            <a:r>
              <a:rPr lang="zh-CN" altLang="en-US" dirty="0" smtClean="0"/>
              <a:t>耿某某犯</a:t>
            </a:r>
            <a:r>
              <a:rPr lang="zh-CN" altLang="en-US" dirty="0"/>
              <a:t>贪污罪，判处有期</a:t>
            </a:r>
            <a:r>
              <a:rPr lang="zh-CN" altLang="en-US" dirty="0" smtClean="0"/>
              <a:t>徒 刑 三年零二个月，</a:t>
            </a:r>
            <a:r>
              <a:rPr lang="zh-CN" altLang="en-US" dirty="0"/>
              <a:t>并处罚金</a:t>
            </a:r>
            <a:r>
              <a:rPr lang="en-US" altLang="zh-CN" dirty="0"/>
              <a:t>20</a:t>
            </a:r>
            <a:r>
              <a:rPr lang="zh-CN" altLang="en-US" dirty="0"/>
              <a:t>万元。 </a:t>
            </a:r>
          </a:p>
          <a:p>
            <a:pPr marL="0" algn="just">
              <a:lnSpc>
                <a:spcPts val="3800"/>
              </a:lnSpc>
              <a:spcBef>
                <a:spcPts val="600"/>
              </a:spcBef>
              <a:spcAft>
                <a:spcPts val="600"/>
              </a:spcAft>
              <a:buNone/>
            </a:pPr>
            <a:r>
              <a:rPr lang="zh-CN" altLang="en-US" dirty="0"/>
              <a:t> </a:t>
            </a:r>
            <a:r>
              <a:rPr lang="zh-CN" altLang="en-US" dirty="0" smtClean="0"/>
              <a:t>       </a:t>
            </a:r>
            <a:r>
              <a:rPr lang="en-US" altLang="zh-CN" dirty="0" smtClean="0"/>
              <a:t>2</a:t>
            </a:r>
            <a:r>
              <a:rPr lang="zh-CN" altLang="en-US" dirty="0" smtClean="0"/>
              <a:t>、</a:t>
            </a:r>
            <a:r>
              <a:rPr lang="zh-CN" altLang="en-US" dirty="0"/>
              <a:t>赃款</a:t>
            </a:r>
            <a:r>
              <a:rPr lang="en-US" altLang="zh-CN" dirty="0"/>
              <a:t>719650.04</a:t>
            </a:r>
            <a:r>
              <a:rPr lang="zh-CN" altLang="en-US" dirty="0" smtClean="0"/>
              <a:t>元依法</a:t>
            </a:r>
            <a:r>
              <a:rPr lang="zh-CN" altLang="en-US" dirty="0"/>
              <a:t>追缴，上缴国库。</a:t>
            </a:r>
          </a:p>
          <a:p>
            <a:pPr marL="0">
              <a:lnSpc>
                <a:spcPts val="3800"/>
              </a:lnSpc>
              <a:spcBef>
                <a:spcPts val="600"/>
              </a:spcBef>
              <a:spcAft>
                <a:spcPts val="600"/>
              </a:spcAft>
              <a:buNone/>
            </a:pP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285992"/>
            <a:ext cx="8001056" cy="1143000"/>
          </a:xfrm>
        </p:spPr>
        <p:txBody>
          <a:bodyPr>
            <a:normAutofit/>
          </a:bodyPr>
          <a:lstStyle/>
          <a:p>
            <a:r>
              <a:rPr lang="zh-CN" altLang="en-US" sz="3200" b="1" dirty="0" smtClean="0"/>
              <a:t>封某、陈某某、张某贪污案</a:t>
            </a:r>
            <a:endParaRPr lang="zh-CN" altLang="en-US" sz="3200" b="1" dirty="0"/>
          </a:p>
        </p:txBody>
      </p:sp>
      <p:sp>
        <p:nvSpPr>
          <p:cNvPr id="3" name="内容占位符 2"/>
          <p:cNvSpPr>
            <a:spLocks noGrp="1"/>
          </p:cNvSpPr>
          <p:nvPr>
            <p:ph idx="1"/>
          </p:nvPr>
        </p:nvSpPr>
        <p:spPr>
          <a:xfrm>
            <a:off x="214282" y="3000372"/>
            <a:ext cx="8715436" cy="3643338"/>
          </a:xfrm>
        </p:spPr>
        <p:txBody>
          <a:bodyPr>
            <a:noAutofit/>
          </a:bodyPr>
          <a:lstStyle/>
          <a:p>
            <a:pPr marL="0" algn="just">
              <a:lnSpc>
                <a:spcPts val="3400"/>
              </a:lnSpc>
              <a:spcBef>
                <a:spcPts val="600"/>
              </a:spcBef>
            </a:pPr>
            <a:r>
              <a:rPr lang="zh-CN" altLang="en-US" sz="2000" dirty="0" smtClean="0">
                <a:latin typeface="+mn-ea"/>
              </a:rPr>
              <a:t>案情：</a:t>
            </a:r>
            <a:endParaRPr lang="en-US" altLang="zh-CN" sz="2000" dirty="0" smtClean="0">
              <a:latin typeface="+mn-ea"/>
            </a:endParaRPr>
          </a:p>
          <a:p>
            <a:pPr marL="0" algn="just">
              <a:lnSpc>
                <a:spcPts val="3400"/>
              </a:lnSpc>
              <a:spcBef>
                <a:spcPts val="600"/>
              </a:spcBef>
              <a:buNone/>
            </a:pPr>
            <a:r>
              <a:rPr lang="en-US" altLang="zh-CN" sz="2000" dirty="0" smtClean="0">
                <a:latin typeface="+mn-ea"/>
              </a:rPr>
              <a:t>    1</a:t>
            </a:r>
            <a:r>
              <a:rPr lang="zh-CN" altLang="en-US" sz="2000" dirty="0" smtClean="0">
                <a:latin typeface="+mn-ea"/>
              </a:rPr>
              <a:t>、</a:t>
            </a:r>
            <a:r>
              <a:rPr lang="en-US" altLang="zh-CN" sz="2000" dirty="0" smtClean="0">
                <a:latin typeface="+mn-ea"/>
              </a:rPr>
              <a:t>2002</a:t>
            </a:r>
            <a:r>
              <a:rPr lang="zh-CN" altLang="en-US" sz="2000" dirty="0">
                <a:latin typeface="+mn-ea"/>
              </a:rPr>
              <a:t>年至</a:t>
            </a:r>
            <a:r>
              <a:rPr lang="en-US" altLang="zh-CN" sz="2000" dirty="0">
                <a:latin typeface="+mn-ea"/>
              </a:rPr>
              <a:t>2014</a:t>
            </a:r>
            <a:r>
              <a:rPr lang="zh-CN" altLang="en-US" sz="2000" dirty="0">
                <a:latin typeface="+mn-ea"/>
              </a:rPr>
              <a:t>年，被告人封某、陈某某、张某在分别担任兰州市</a:t>
            </a:r>
            <a:r>
              <a:rPr lang="en-US" altLang="zh-CN" sz="2000" dirty="0">
                <a:latin typeface="+mn-ea"/>
              </a:rPr>
              <a:t>xx</a:t>
            </a:r>
            <a:r>
              <a:rPr lang="zh-CN" altLang="en-US" sz="2000" dirty="0">
                <a:latin typeface="+mn-ea"/>
              </a:rPr>
              <a:t>中心主任、出纳、副主任兼会计期间，利用职务之便，共谋后将应纳入单位财务收支计划、实行统一核算并接受财政监管的“</a:t>
            </a:r>
            <a:r>
              <a:rPr lang="en-US" altLang="zh-CN" sz="2000" dirty="0">
                <a:latin typeface="+mn-ea"/>
              </a:rPr>
              <a:t>xx</a:t>
            </a:r>
            <a:r>
              <a:rPr lang="zh-CN" altLang="en-US" sz="2000" dirty="0">
                <a:latin typeface="+mn-ea"/>
              </a:rPr>
              <a:t>管理费”私自设立账外资金，并通过发放福利费等名义予以贪污。被告人封某、陈某某共侵吞账外资金</a:t>
            </a:r>
            <a:r>
              <a:rPr lang="en-US" altLang="zh-CN" sz="2000" dirty="0">
                <a:latin typeface="+mn-ea"/>
              </a:rPr>
              <a:t>392584.32</a:t>
            </a:r>
            <a:r>
              <a:rPr lang="zh-CN" altLang="en-US" sz="2000" dirty="0">
                <a:latin typeface="+mn-ea"/>
              </a:rPr>
              <a:t>元，其中被告人张某参与侵吞账外资金</a:t>
            </a:r>
            <a:r>
              <a:rPr lang="en-US" altLang="zh-CN" sz="2000" dirty="0">
                <a:latin typeface="+mn-ea"/>
              </a:rPr>
              <a:t>348815.12</a:t>
            </a:r>
            <a:r>
              <a:rPr lang="zh-CN" altLang="en-US" sz="2000" dirty="0">
                <a:latin typeface="+mn-ea"/>
              </a:rPr>
              <a:t>元。被告人封某分得赃款</a:t>
            </a:r>
            <a:r>
              <a:rPr lang="en-US" altLang="zh-CN" sz="2000" dirty="0">
                <a:latin typeface="+mn-ea"/>
              </a:rPr>
              <a:t>194169.85</a:t>
            </a:r>
            <a:r>
              <a:rPr lang="zh-CN" altLang="en-US" sz="2000" dirty="0">
                <a:latin typeface="+mn-ea"/>
              </a:rPr>
              <a:t>元，被告人陈某某分得赃款</a:t>
            </a:r>
            <a:r>
              <a:rPr lang="en-US" altLang="zh-CN" sz="2000" dirty="0">
                <a:latin typeface="+mn-ea"/>
              </a:rPr>
              <a:t>90889.40</a:t>
            </a:r>
            <a:r>
              <a:rPr lang="zh-CN" altLang="en-US" sz="2000" dirty="0">
                <a:latin typeface="+mn-ea"/>
              </a:rPr>
              <a:t>元，被告人张某分得赃款</a:t>
            </a:r>
            <a:r>
              <a:rPr lang="en-US" altLang="zh-CN" sz="2000" dirty="0">
                <a:latin typeface="+mn-ea"/>
              </a:rPr>
              <a:t>107525.07</a:t>
            </a:r>
            <a:r>
              <a:rPr lang="zh-CN" altLang="en-US" sz="2000" dirty="0">
                <a:latin typeface="+mn-ea"/>
              </a:rPr>
              <a:t>元。 </a:t>
            </a:r>
          </a:p>
        </p:txBody>
      </p:sp>
      <p:pic>
        <p:nvPicPr>
          <p:cNvPr id="22530" name="Picture 2" descr="https://ss1.bdstatic.com/70cFvXSh_Q1YnxGkpoWK1HF6hhy/it/u=2077422666,2787871607&amp;fm=26&amp;gp=0.jpg">
            <a:hlinkClick r:id="rId2"/>
          </p:cNvPr>
          <p:cNvPicPr>
            <a:picLocks noChangeAspect="1" noChangeArrowheads="1"/>
          </p:cNvPicPr>
          <p:nvPr/>
        </p:nvPicPr>
        <p:blipFill>
          <a:blip r:embed="rId3"/>
          <a:srcRect/>
          <a:stretch>
            <a:fillRect/>
          </a:stretch>
        </p:blipFill>
        <p:spPr bwMode="auto">
          <a:xfrm>
            <a:off x="0" y="0"/>
            <a:ext cx="9144000" cy="257174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3071810"/>
            <a:ext cx="8143932" cy="3571900"/>
          </a:xfrm>
        </p:spPr>
        <p:txBody>
          <a:bodyPr>
            <a:normAutofit/>
          </a:bodyPr>
          <a:lstStyle/>
          <a:p>
            <a:pPr marL="0" algn="just">
              <a:lnSpc>
                <a:spcPts val="3800"/>
              </a:lnSpc>
              <a:spcBef>
                <a:spcPts val="600"/>
              </a:spcBef>
              <a:spcAft>
                <a:spcPts val="600"/>
              </a:spcAft>
              <a:buNone/>
            </a:pPr>
            <a:r>
              <a:rPr lang="zh-CN" altLang="en-US" sz="2000" dirty="0" smtClean="0">
                <a:latin typeface="+mn-ea"/>
              </a:rPr>
              <a:t>案情：</a:t>
            </a:r>
            <a:endParaRPr lang="en-US" altLang="zh-CN" sz="2000" dirty="0" smtClean="0">
              <a:latin typeface="+mn-ea"/>
            </a:endParaRPr>
          </a:p>
          <a:p>
            <a:pPr marL="0" algn="just">
              <a:lnSpc>
                <a:spcPts val="3400"/>
              </a:lnSpc>
              <a:spcBef>
                <a:spcPts val="600"/>
              </a:spcBef>
              <a:spcAft>
                <a:spcPts val="600"/>
              </a:spcAft>
              <a:buNone/>
            </a:pPr>
            <a:r>
              <a:rPr lang="en-US" altLang="zh-CN" sz="2000" dirty="0">
                <a:latin typeface="+mn-ea"/>
              </a:rPr>
              <a:t> </a:t>
            </a:r>
            <a:r>
              <a:rPr lang="en-US" altLang="zh-CN" sz="2000" dirty="0" smtClean="0">
                <a:latin typeface="+mn-ea"/>
              </a:rPr>
              <a:t>   2</a:t>
            </a:r>
            <a:r>
              <a:rPr lang="zh-CN" altLang="en-US" sz="2000" dirty="0" smtClean="0">
                <a:latin typeface="+mn-ea"/>
              </a:rPr>
              <a:t>、</a:t>
            </a:r>
            <a:r>
              <a:rPr lang="en-US" altLang="zh-CN" sz="2000" dirty="0" smtClean="0">
                <a:latin typeface="+mn-ea"/>
              </a:rPr>
              <a:t>2004</a:t>
            </a:r>
            <a:r>
              <a:rPr lang="zh-CN" altLang="en-US" sz="2000" dirty="0" smtClean="0">
                <a:latin typeface="+mn-ea"/>
              </a:rPr>
              <a:t>年</a:t>
            </a:r>
            <a:r>
              <a:rPr lang="en-US" altLang="zh-CN" sz="2000" dirty="0" smtClean="0">
                <a:latin typeface="+mn-ea"/>
              </a:rPr>
              <a:t>1</a:t>
            </a:r>
            <a:r>
              <a:rPr lang="zh-CN" altLang="en-US" sz="2000" dirty="0" smtClean="0">
                <a:latin typeface="+mn-ea"/>
              </a:rPr>
              <a:t>月，被告人封某、陈某某、张某利用职务便利，共谋后用私设的账外资金</a:t>
            </a:r>
            <a:r>
              <a:rPr lang="en-US" altLang="zh-CN" sz="2000" dirty="0" smtClean="0">
                <a:latin typeface="+mn-ea"/>
              </a:rPr>
              <a:t>193905.5</a:t>
            </a:r>
            <a:r>
              <a:rPr lang="zh-CN" altLang="en-US" sz="2000" dirty="0" smtClean="0">
                <a:latin typeface="+mn-ea"/>
              </a:rPr>
              <a:t>元通过甘肃</a:t>
            </a:r>
            <a:r>
              <a:rPr lang="en-US" altLang="zh-CN" sz="2000" dirty="0" smtClean="0">
                <a:latin typeface="+mn-ea"/>
              </a:rPr>
              <a:t>xx</a:t>
            </a:r>
            <a:r>
              <a:rPr lang="zh-CN" altLang="en-US" sz="2000" dirty="0" smtClean="0">
                <a:latin typeface="+mn-ea"/>
              </a:rPr>
              <a:t>拍卖有限公司购买了位于兰州市城关区</a:t>
            </a:r>
            <a:r>
              <a:rPr lang="en-US" altLang="zh-CN" sz="2000" dirty="0" smtClean="0">
                <a:latin typeface="+mn-ea"/>
              </a:rPr>
              <a:t>xx</a:t>
            </a:r>
            <a:r>
              <a:rPr lang="zh-CN" altLang="en-US" sz="2000" dirty="0" smtClean="0">
                <a:latin typeface="+mn-ea"/>
              </a:rPr>
              <a:t>号</a:t>
            </a:r>
            <a:r>
              <a:rPr lang="en-US" altLang="zh-CN" sz="2000" dirty="0" smtClean="0">
                <a:latin typeface="+mn-ea"/>
              </a:rPr>
              <a:t>x</a:t>
            </a:r>
            <a:r>
              <a:rPr lang="zh-CN" altLang="en-US" sz="2000" dirty="0" smtClean="0">
                <a:latin typeface="+mn-ea"/>
              </a:rPr>
              <a:t>单元</a:t>
            </a:r>
            <a:r>
              <a:rPr lang="en-US" altLang="zh-CN" sz="2000" dirty="0" smtClean="0">
                <a:latin typeface="+mn-ea"/>
              </a:rPr>
              <a:t>xx</a:t>
            </a:r>
            <a:r>
              <a:rPr lang="zh-CN" altLang="en-US" sz="2000" dirty="0" smtClean="0">
                <a:latin typeface="+mn-ea"/>
              </a:rPr>
              <a:t>室的房产一套，后将该房产出租并将收取的租金据为己有。 </a:t>
            </a:r>
            <a:endParaRPr lang="en-US" altLang="zh-CN" sz="2000" dirty="0"/>
          </a:p>
          <a:p>
            <a:pPr marL="0" algn="just">
              <a:lnSpc>
                <a:spcPts val="3400"/>
              </a:lnSpc>
              <a:spcBef>
                <a:spcPts val="600"/>
              </a:spcBef>
              <a:spcAft>
                <a:spcPts val="600"/>
              </a:spcAft>
              <a:buNone/>
            </a:pPr>
            <a:r>
              <a:rPr lang="zh-CN" altLang="en-US" sz="2000" dirty="0" smtClean="0"/>
              <a:t>        </a:t>
            </a:r>
            <a:r>
              <a:rPr lang="en-US" altLang="zh-CN" sz="2000" dirty="0" smtClean="0"/>
              <a:t>3</a:t>
            </a:r>
            <a:r>
              <a:rPr lang="zh-CN" altLang="en-US" sz="2000" dirty="0" smtClean="0"/>
              <a:t>、在审理期间，被告人封某亲属退缴赃款</a:t>
            </a:r>
            <a:r>
              <a:rPr lang="en-US" altLang="zh-CN" sz="2000" dirty="0" smtClean="0"/>
              <a:t>194169.90</a:t>
            </a:r>
            <a:r>
              <a:rPr lang="zh-CN" altLang="en-US" sz="2000" dirty="0" smtClean="0"/>
              <a:t>元，被告人陈某某亲属退缴赃款</a:t>
            </a:r>
            <a:r>
              <a:rPr lang="en-US" altLang="zh-CN" sz="2000" dirty="0" smtClean="0"/>
              <a:t>90889.40</a:t>
            </a:r>
            <a:r>
              <a:rPr lang="zh-CN" altLang="en-US" sz="2000" dirty="0" smtClean="0"/>
              <a:t>元，被告人张某亲属退缴赃款</a:t>
            </a:r>
            <a:r>
              <a:rPr lang="en-US" altLang="zh-CN" sz="2000" dirty="0" smtClean="0"/>
              <a:t>107525.07</a:t>
            </a:r>
            <a:r>
              <a:rPr lang="zh-CN" altLang="en-US" sz="2000" dirty="0" smtClean="0"/>
              <a:t>元。</a:t>
            </a:r>
          </a:p>
        </p:txBody>
      </p:sp>
      <p:pic>
        <p:nvPicPr>
          <p:cNvPr id="2050" name="Picture 2" descr="https://timgsa.baidu.com/timg?image&amp;quality=80&amp;size=b9999_10000&amp;sec=1555341694529&amp;di=3d2583790d76a77b161bbb93a48f32f5&amp;imgtype=0&amp;src=http%3A%2F%2Fdingyue.ws.126.net%2FTJAAODAFJTiw8me5yjl486OVnVKkr4WRFedwVpgvaXcfu1554015561973.jpg"/>
          <p:cNvPicPr>
            <a:picLocks noChangeAspect="1" noChangeArrowheads="1"/>
          </p:cNvPicPr>
          <p:nvPr/>
        </p:nvPicPr>
        <p:blipFill>
          <a:blip r:embed="rId2"/>
          <a:srcRect/>
          <a:stretch>
            <a:fillRect/>
          </a:stretch>
        </p:blipFill>
        <p:spPr bwMode="auto">
          <a:xfrm>
            <a:off x="0" y="0"/>
            <a:ext cx="9144000" cy="321468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https://timgsa.baidu.com/timg?image&amp;quality=80&amp;size=b9999_10000&amp;sec=1555341088725&amp;di=793cfa53833e71d000602a7ae3817099&amp;imgtype=0&amp;src=http%3A%2F%2Fimg3.cache.netease.com%2F3g%2F2016%2F4%2F14%2F201604141422423db2f.jpg"/>
          <p:cNvPicPr>
            <a:picLocks noChangeAspect="1" noChangeArrowheads="1"/>
          </p:cNvPicPr>
          <p:nvPr/>
        </p:nvPicPr>
        <p:blipFill>
          <a:blip r:embed="rId2"/>
          <a:srcRect/>
          <a:stretch>
            <a:fillRect/>
          </a:stretch>
        </p:blipFill>
        <p:spPr bwMode="auto">
          <a:xfrm>
            <a:off x="6715140" y="2357430"/>
            <a:ext cx="2428860" cy="4071942"/>
          </a:xfrm>
          <a:prstGeom prst="rect">
            <a:avLst/>
          </a:prstGeom>
          <a:noFill/>
        </p:spPr>
      </p:pic>
      <p:pic>
        <p:nvPicPr>
          <p:cNvPr id="3076" name="Picture 4" descr="https://timgsa.baidu.com/timg?image&amp;quality=80&amp;size=b9999_10000&amp;sec=1555341022251&amp;di=a52eee9f13e570c364dec33ca3c208bf&amp;imgtype=0&amp;src=http%3A%2F%2Fwww.lawyer123.cn%2FUpload%2FInfoPhoto%2FOriginal%2F2014-12%2F1110555238165861.jpg"/>
          <p:cNvPicPr>
            <a:picLocks noChangeAspect="1" noChangeArrowheads="1"/>
          </p:cNvPicPr>
          <p:nvPr/>
        </p:nvPicPr>
        <p:blipFill>
          <a:blip r:embed="rId3"/>
          <a:srcRect/>
          <a:stretch>
            <a:fillRect/>
          </a:stretch>
        </p:blipFill>
        <p:spPr bwMode="auto">
          <a:xfrm>
            <a:off x="2357422" y="0"/>
            <a:ext cx="6786578" cy="2071678"/>
          </a:xfrm>
          <a:prstGeom prst="rect">
            <a:avLst/>
          </a:prstGeom>
          <a:noFill/>
        </p:spPr>
      </p:pic>
      <p:sp>
        <p:nvSpPr>
          <p:cNvPr id="3" name="内容占位符 2"/>
          <p:cNvSpPr>
            <a:spLocks noGrp="1"/>
          </p:cNvSpPr>
          <p:nvPr>
            <p:ph idx="1"/>
          </p:nvPr>
        </p:nvSpPr>
        <p:spPr>
          <a:xfrm>
            <a:off x="357158" y="1571612"/>
            <a:ext cx="6357982" cy="5072098"/>
          </a:xfrm>
        </p:spPr>
        <p:txBody>
          <a:bodyPr>
            <a:noAutofit/>
          </a:bodyPr>
          <a:lstStyle/>
          <a:p>
            <a:pPr>
              <a:lnSpc>
                <a:spcPts val="3200"/>
              </a:lnSpc>
              <a:spcBef>
                <a:spcPts val="600"/>
              </a:spcBef>
              <a:spcAft>
                <a:spcPts val="600"/>
              </a:spcAft>
            </a:pPr>
            <a:r>
              <a:rPr lang="zh-CN" altLang="en-US" sz="2800" b="1" dirty="0"/>
              <a:t>裁判结果 </a:t>
            </a:r>
          </a:p>
          <a:p>
            <a:pPr marL="0" algn="just">
              <a:lnSpc>
                <a:spcPts val="3200"/>
              </a:lnSpc>
              <a:spcBef>
                <a:spcPts val="600"/>
              </a:spcBef>
              <a:buNone/>
            </a:pPr>
            <a:r>
              <a:rPr lang="en-US" altLang="zh-CN" sz="2800" dirty="0" smtClean="0"/>
              <a:t>        </a:t>
            </a:r>
            <a:r>
              <a:rPr lang="en-US" altLang="zh-CN" sz="2400" dirty="0" smtClean="0"/>
              <a:t>1</a:t>
            </a:r>
            <a:r>
              <a:rPr lang="zh-CN" altLang="en-US" sz="2400" dirty="0" smtClean="0"/>
              <a:t>、</a:t>
            </a:r>
            <a:r>
              <a:rPr lang="zh-CN" altLang="en-US" sz="2400" dirty="0"/>
              <a:t>被告人封某犯贪污罪，判处有期徒刑三年，缓刑五年，罚金</a:t>
            </a:r>
            <a:r>
              <a:rPr lang="en-US" altLang="zh-CN" sz="2400" dirty="0"/>
              <a:t>20</a:t>
            </a:r>
            <a:r>
              <a:rPr lang="zh-CN" altLang="en-US" sz="2400" dirty="0"/>
              <a:t>万元。 </a:t>
            </a:r>
          </a:p>
          <a:p>
            <a:pPr marL="0" algn="just">
              <a:lnSpc>
                <a:spcPts val="3200"/>
              </a:lnSpc>
              <a:spcBef>
                <a:spcPts val="600"/>
              </a:spcBef>
              <a:buNone/>
            </a:pPr>
            <a:r>
              <a:rPr lang="zh-CN" altLang="en-US" sz="2400" dirty="0" smtClean="0"/>
              <a:t>       被告人</a:t>
            </a:r>
            <a:r>
              <a:rPr lang="zh-CN" altLang="en-US" sz="2400" dirty="0"/>
              <a:t>陈某某犯贪污罪，判处有期徒刑三年，缓刑四年，罚金</a:t>
            </a:r>
            <a:r>
              <a:rPr lang="en-US" altLang="zh-CN" sz="2400" dirty="0"/>
              <a:t>20</a:t>
            </a:r>
            <a:r>
              <a:rPr lang="zh-CN" altLang="en-US" sz="2400" dirty="0"/>
              <a:t>万元。 </a:t>
            </a:r>
          </a:p>
          <a:p>
            <a:pPr marL="0" algn="just">
              <a:lnSpc>
                <a:spcPts val="3200"/>
              </a:lnSpc>
              <a:spcBef>
                <a:spcPts val="600"/>
              </a:spcBef>
              <a:buNone/>
            </a:pPr>
            <a:r>
              <a:rPr lang="zh-CN" altLang="en-US" sz="2400" dirty="0" smtClean="0"/>
              <a:t>       被告人</a:t>
            </a:r>
            <a:r>
              <a:rPr lang="zh-CN" altLang="en-US" sz="2400" dirty="0"/>
              <a:t>张某犯贪污罪，判处有期徒刑三年，缓刑三年，罚金</a:t>
            </a:r>
            <a:r>
              <a:rPr lang="en-US" altLang="zh-CN" sz="2400" dirty="0"/>
              <a:t>20</a:t>
            </a:r>
            <a:r>
              <a:rPr lang="zh-CN" altLang="en-US" sz="2400" dirty="0"/>
              <a:t>万</a:t>
            </a:r>
            <a:r>
              <a:rPr lang="zh-CN" altLang="en-US" sz="2400" dirty="0" smtClean="0"/>
              <a:t>元。 </a:t>
            </a:r>
            <a:endParaRPr lang="zh-CN" altLang="en-US" sz="2400" dirty="0"/>
          </a:p>
          <a:p>
            <a:pPr marL="0" algn="just">
              <a:lnSpc>
                <a:spcPts val="3200"/>
              </a:lnSpc>
              <a:spcBef>
                <a:spcPts val="600"/>
              </a:spcBef>
              <a:buNone/>
            </a:pPr>
            <a:r>
              <a:rPr lang="en-US" altLang="zh-CN" sz="2400" dirty="0" smtClean="0"/>
              <a:t>       2</a:t>
            </a:r>
            <a:r>
              <a:rPr lang="zh-CN" altLang="en-US" sz="2400" dirty="0" smtClean="0"/>
              <a:t>、</a:t>
            </a:r>
            <a:r>
              <a:rPr lang="zh-CN" altLang="en-US" sz="2400" dirty="0"/>
              <a:t>三被告人退缴的赃款共计</a:t>
            </a:r>
            <a:r>
              <a:rPr lang="en-US" altLang="zh-CN" sz="2400" dirty="0"/>
              <a:t>392584.37</a:t>
            </a:r>
            <a:r>
              <a:rPr lang="zh-CN" altLang="en-US" sz="2400" dirty="0"/>
              <a:t>元及用涉案款项购买的兰州市城关区</a:t>
            </a:r>
            <a:r>
              <a:rPr lang="en-US" altLang="zh-CN" sz="2400" dirty="0"/>
              <a:t>xx</a:t>
            </a:r>
            <a:r>
              <a:rPr lang="zh-CN" altLang="en-US" sz="2400" dirty="0"/>
              <a:t>路街道</a:t>
            </a:r>
            <a:r>
              <a:rPr lang="en-US" altLang="zh-CN" sz="2400" dirty="0" smtClean="0"/>
              <a:t>xx</a:t>
            </a:r>
            <a:r>
              <a:rPr lang="zh-CN" altLang="en-US" sz="2400" dirty="0" smtClean="0"/>
              <a:t>号</a:t>
            </a:r>
            <a:r>
              <a:rPr lang="zh-CN" altLang="en-US" sz="2400" dirty="0"/>
              <a:t>第</a:t>
            </a:r>
            <a:r>
              <a:rPr lang="en-US" altLang="zh-CN" sz="2400" dirty="0"/>
              <a:t>x</a:t>
            </a:r>
            <a:r>
              <a:rPr lang="zh-CN" altLang="en-US" sz="2400" dirty="0"/>
              <a:t>单元</a:t>
            </a:r>
            <a:r>
              <a:rPr lang="en-US" altLang="zh-CN" sz="2400" dirty="0"/>
              <a:t>x</a:t>
            </a:r>
            <a:r>
              <a:rPr lang="zh-CN" altLang="en-US" sz="2400" dirty="0"/>
              <a:t>层</a:t>
            </a:r>
            <a:r>
              <a:rPr lang="en-US" altLang="zh-CN" sz="2400" dirty="0"/>
              <a:t>xx</a:t>
            </a:r>
            <a:r>
              <a:rPr lang="zh-CN" altLang="en-US" sz="2400" dirty="0"/>
              <a:t>室房产一套，发还</a:t>
            </a:r>
            <a:r>
              <a:rPr lang="zh-CN" altLang="en-US" sz="2400" dirty="0" smtClean="0"/>
              <a:t>兰州市</a:t>
            </a:r>
            <a:r>
              <a:rPr lang="en-US" altLang="zh-CN" sz="2400" dirty="0"/>
              <a:t>xx</a:t>
            </a:r>
            <a:r>
              <a:rPr lang="zh-CN" altLang="en-US" sz="2400" dirty="0"/>
              <a:t>中心</a:t>
            </a:r>
            <a:r>
              <a:rPr lang="zh-CN" altLang="en-US" sz="2400" dirty="0" smtClean="0"/>
              <a:t>。</a:t>
            </a:r>
            <a:endParaRPr lang="zh-CN" alt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形标注 4"/>
          <p:cNvSpPr/>
          <p:nvPr/>
        </p:nvSpPr>
        <p:spPr>
          <a:xfrm>
            <a:off x="1714480" y="1643050"/>
            <a:ext cx="5857916" cy="3357586"/>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6000" b="1" dirty="0" smtClean="0"/>
              <a:t>贪污？</a:t>
            </a:r>
            <a:endParaRPr lang="en-US" altLang="zh-CN" sz="6000" b="1" dirty="0" smtClean="0"/>
          </a:p>
          <a:p>
            <a:pPr algn="ctr"/>
            <a:r>
              <a:rPr lang="zh-CN" altLang="en-US" sz="6000" b="1" dirty="0" smtClean="0"/>
              <a:t>职务侵占？</a:t>
            </a:r>
            <a:endParaRPr lang="zh-CN" altLang="en-US" sz="6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a:spLocks noGrp="1"/>
          </p:cNvSpPr>
          <p:nvPr>
            <p:ph idx="1"/>
          </p:nvPr>
        </p:nvSpPr>
        <p:spPr>
          <a:xfrm>
            <a:off x="428596" y="2857472"/>
            <a:ext cx="8229600" cy="4000528"/>
          </a:xfrm>
        </p:spPr>
        <p:txBody>
          <a:bodyPr>
            <a:normAutofit fontScale="92500"/>
          </a:bodyPr>
          <a:lstStyle/>
          <a:p>
            <a:pPr marL="0">
              <a:lnSpc>
                <a:spcPts val="3600"/>
              </a:lnSpc>
              <a:spcBef>
                <a:spcPts val="0"/>
              </a:spcBef>
              <a:buNone/>
            </a:pPr>
            <a:r>
              <a:rPr lang="zh-CN" altLang="en-US" sz="2800" b="1" dirty="0" smtClean="0"/>
              <a:t>第三百八十二</a:t>
            </a:r>
            <a:r>
              <a:rPr lang="zh-CN" altLang="en-US" sz="2800" b="1" dirty="0"/>
              <a:t>条 </a:t>
            </a:r>
            <a:r>
              <a:rPr lang="zh-CN" altLang="en-US" sz="2800" b="1" dirty="0" smtClean="0"/>
              <a:t>     贪污罪</a:t>
            </a:r>
            <a:endParaRPr lang="zh-CN" altLang="en-US" sz="2800" b="1" dirty="0"/>
          </a:p>
          <a:p>
            <a:pPr marL="0" algn="just">
              <a:lnSpc>
                <a:spcPts val="3600"/>
              </a:lnSpc>
              <a:spcBef>
                <a:spcPts val="0"/>
              </a:spcBef>
              <a:buNone/>
            </a:pPr>
            <a:r>
              <a:rPr lang="zh-CN" altLang="en-US" sz="2800" dirty="0" smtClean="0"/>
              <a:t>        国家</a:t>
            </a:r>
            <a:r>
              <a:rPr lang="zh-CN" altLang="en-US" sz="2800" dirty="0"/>
              <a:t>工作人员利用职务上的便利，侵吞、窃取、骗取或者以其他手段非法占有公共财物的，是贪污罪。 </a:t>
            </a:r>
            <a:endParaRPr lang="en-US" altLang="zh-CN" sz="2800" dirty="0" smtClean="0"/>
          </a:p>
          <a:p>
            <a:pPr marL="0" algn="just">
              <a:lnSpc>
                <a:spcPts val="3600"/>
              </a:lnSpc>
              <a:spcBef>
                <a:spcPts val="0"/>
              </a:spcBef>
              <a:buNone/>
            </a:pPr>
            <a:r>
              <a:rPr lang="zh-CN" altLang="en-US" sz="2800" dirty="0" smtClean="0"/>
              <a:t>        受</a:t>
            </a:r>
            <a:r>
              <a:rPr lang="zh-CN" altLang="en-US" sz="2800" dirty="0"/>
              <a:t>国家机关、国有公司、企业、事业单位、人民团体委托管理、经营国有财产的人员，利用职务上的便利，侵吞、窃取、骗取或者以其他手段非法占有国有财物的，以贪污论。 </a:t>
            </a:r>
            <a:endParaRPr lang="en-US" altLang="zh-CN" sz="2800" dirty="0" smtClean="0"/>
          </a:p>
          <a:p>
            <a:pPr marL="0" algn="just">
              <a:lnSpc>
                <a:spcPts val="3600"/>
              </a:lnSpc>
              <a:spcBef>
                <a:spcPts val="0"/>
              </a:spcBef>
              <a:buNone/>
            </a:pPr>
            <a:r>
              <a:rPr lang="zh-CN" altLang="en-US" sz="2800" dirty="0" smtClean="0"/>
              <a:t>       与</a:t>
            </a:r>
            <a:r>
              <a:rPr lang="zh-CN" altLang="en-US" sz="2800" dirty="0"/>
              <a:t>前两款所列人员勾结，伙同贪污的，以共犯论处</a:t>
            </a:r>
            <a:r>
              <a:rPr lang="zh-CN" altLang="en-US" sz="2800" dirty="0" smtClean="0"/>
              <a:t>。</a:t>
            </a:r>
            <a:endParaRPr lang="zh-CN" altLang="en-US" sz="2800" dirty="0"/>
          </a:p>
        </p:txBody>
      </p:sp>
      <p:pic>
        <p:nvPicPr>
          <p:cNvPr id="21508" name="Picture 4" descr="C:\Users\lenovo\Downloads\0ada175948b4735c633f3fd7009fe0ea.jpeg"/>
          <p:cNvPicPr>
            <a:picLocks noChangeAspect="1" noChangeArrowheads="1"/>
          </p:cNvPicPr>
          <p:nvPr/>
        </p:nvPicPr>
        <p:blipFill>
          <a:blip r:embed="rId2"/>
          <a:srcRect/>
          <a:stretch>
            <a:fillRect/>
          </a:stretch>
        </p:blipFill>
        <p:spPr bwMode="auto">
          <a:xfrm>
            <a:off x="0" y="0"/>
            <a:ext cx="9144000" cy="278605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823</TotalTime>
  <Words>1632</Words>
  <Application>Microsoft Office PowerPoint</Application>
  <PresentationFormat>全屏显示(4:3)</PresentationFormat>
  <Paragraphs>99</Paragraphs>
  <Slides>30</Slides>
  <Notes>1</Notes>
  <HiddenSlides>0</HiddenSlides>
  <MMClips>0</MMClips>
  <ScaleCrop>false</ScaleCrop>
  <HeadingPairs>
    <vt:vector size="4" baseType="variant">
      <vt:variant>
        <vt:lpstr>主题</vt:lpstr>
      </vt:variant>
      <vt:variant>
        <vt:i4>1</vt:i4>
      </vt:variant>
      <vt:variant>
        <vt:lpstr>幻灯片标题</vt:lpstr>
      </vt:variant>
      <vt:variant>
        <vt:i4>30</vt:i4>
      </vt:variant>
    </vt:vector>
  </HeadingPairs>
  <TitlesOfParts>
    <vt:vector size="31" baseType="lpstr">
      <vt:lpstr>Office 主题</vt:lpstr>
      <vt:lpstr>法制廉政讲堂</vt:lpstr>
      <vt:lpstr>PowerPoint 演示文稿</vt:lpstr>
      <vt:lpstr>耿某某贪污案</vt:lpstr>
      <vt:lpstr>PowerPoint 演示文稿</vt:lpstr>
      <vt:lpstr>封某、陈某某、张某贪污案</vt:lpstr>
      <vt:lpstr>PowerPoint 演示文稿</vt:lpstr>
      <vt:lpstr>PowerPoint 演示文稿</vt:lpstr>
      <vt:lpstr>PowerPoint 演示文稿</vt:lpstr>
      <vt:lpstr>PowerPoint 演示文稿</vt:lpstr>
      <vt:lpstr>PowerPoint 演示文稿</vt:lpstr>
      <vt:lpstr>PowerPoint 演示文稿</vt:lpstr>
      <vt:lpstr>1、刑事责任：拘役 ~ 死刑</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人事处分（事业单位）：开除处分                                                  取消原工资待遇</vt:lpstr>
      <vt:lpstr>PowerPoint 演示文稿</vt:lpstr>
      <vt:lpstr>PowerPoint 演示文稿</vt:lpstr>
      <vt:lpstr>政务处分（公职人员）：记过 ~ 开除</vt:lpstr>
      <vt:lpstr>PowerPoint 演示文稿</vt:lpstr>
      <vt:lpstr>PowerPoint 演示文稿</vt:lpstr>
      <vt:lpstr>PowerPoint 演示文稿</vt:lpstr>
      <vt:lpstr>党纪处分：撤销党内职务、留党察看                        或者开除党籍处分</vt:lpstr>
      <vt:lpstr>PowerPoint 演示文稿</vt:lpstr>
      <vt:lpstr>谢谢观赏！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Lenovo</cp:lastModifiedBy>
  <cp:revision>92</cp:revision>
  <dcterms:created xsi:type="dcterms:W3CDTF">2019-04-15T10:41:22Z</dcterms:created>
  <dcterms:modified xsi:type="dcterms:W3CDTF">2019-04-19T07:12:39Z</dcterms:modified>
</cp:coreProperties>
</file>